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8"/>
  </p:notesMasterIdLst>
  <p:sldIdLst>
    <p:sldId id="269" r:id="rId2"/>
    <p:sldId id="257" r:id="rId3"/>
    <p:sldId id="261" r:id="rId4"/>
    <p:sldId id="258" r:id="rId5"/>
    <p:sldId id="356" r:id="rId6"/>
    <p:sldId id="297" r:id="rId7"/>
    <p:sldId id="310" r:id="rId8"/>
    <p:sldId id="311" r:id="rId9"/>
    <p:sldId id="320" r:id="rId10"/>
    <p:sldId id="312" r:id="rId11"/>
    <p:sldId id="313" r:id="rId12"/>
    <p:sldId id="315" r:id="rId13"/>
    <p:sldId id="314" r:id="rId14"/>
    <p:sldId id="326" r:id="rId15"/>
    <p:sldId id="321" r:id="rId16"/>
    <p:sldId id="322" r:id="rId17"/>
    <p:sldId id="324" r:id="rId18"/>
    <p:sldId id="323" r:id="rId19"/>
    <p:sldId id="329" r:id="rId20"/>
    <p:sldId id="331" r:id="rId21"/>
    <p:sldId id="340" r:id="rId22"/>
    <p:sldId id="341" r:id="rId23"/>
    <p:sldId id="299" r:id="rId24"/>
    <p:sldId id="342" r:id="rId25"/>
    <p:sldId id="358" r:id="rId26"/>
    <p:sldId id="359" r:id="rId27"/>
    <p:sldId id="344" r:id="rId28"/>
    <p:sldId id="360" r:id="rId29"/>
    <p:sldId id="345" r:id="rId30"/>
    <p:sldId id="346" r:id="rId31"/>
    <p:sldId id="347" r:id="rId32"/>
    <p:sldId id="348" r:id="rId33"/>
    <p:sldId id="362" r:id="rId34"/>
    <p:sldId id="363" r:id="rId35"/>
    <p:sldId id="364" r:id="rId36"/>
    <p:sldId id="350" r:id="rId37"/>
    <p:sldId id="351" r:id="rId38"/>
    <p:sldId id="352" r:id="rId39"/>
    <p:sldId id="349" r:id="rId40"/>
    <p:sldId id="300" r:id="rId41"/>
    <p:sldId id="353" r:id="rId42"/>
    <p:sldId id="354" r:id="rId43"/>
    <p:sldId id="355" r:id="rId44"/>
    <p:sldId id="301" r:id="rId45"/>
    <p:sldId id="302" r:id="rId46"/>
    <p:sldId id="298" r:id="rId47"/>
  </p:sldIdLst>
  <p:sldSz cx="12192000" cy="6858000"/>
  <p:notesSz cx="6858000" cy="9144000"/>
  <p:embeddedFontLst>
    <p:embeddedFont>
      <p:font typeface="Arial Nova Light" panose="020B0304020202020204" pitchFamily="34" charset="0"/>
      <p:regular r:id="rId49"/>
      <p:italic r:id="rId50"/>
    </p:embeddedFont>
    <p:embeddedFont>
      <p:font typeface="Garamond" panose="02020404030301010803" pitchFamily="18" charset="0"/>
      <p:regular r:id="rId51"/>
      <p:bold r:id="rId52"/>
      <p:italic r:id="rId53"/>
    </p:embeddedFont>
    <p:embeddedFont>
      <p:font typeface="Inter Extra Light" panose="02000503000000020004" pitchFamily="2" charset="0"/>
      <p:regular r:id="rId54"/>
      <p:italic r:id="rId5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F0F0F2"/>
    <a:srgbClr val="121219"/>
    <a:srgbClr val="F2F2EB"/>
    <a:srgbClr val="F3F2ED"/>
    <a:srgbClr val="333F50"/>
    <a:srgbClr val="0D0D0D"/>
    <a:srgbClr val="262626"/>
    <a:srgbClr val="1E1E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4" autoAdjust="0"/>
    <p:restoredTop sz="94173" autoAdjust="0"/>
  </p:normalViewPr>
  <p:slideViewPr>
    <p:cSldViewPr snapToGrid="0" showGuides="1">
      <p:cViewPr varScale="1">
        <p:scale>
          <a:sx n="63" d="100"/>
          <a:sy n="63" d="100"/>
        </p:scale>
        <p:origin x="936"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2.fntdata"/><Relationship Id="rId55" Type="http://schemas.openxmlformats.org/officeDocument/2006/relationships/font" Target="fonts/font7.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5.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s>
</file>

<file path=ppt/media/hdphoto1.wdp>
</file>

<file path=ppt/media/image1.png>
</file>

<file path=ppt/media/image2.pn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022747-0E72-46FC-96B3-AE112281D69B}" type="datetimeFigureOut">
              <a:rPr lang="en-US" smtClean="0"/>
              <a:t>4/7/2024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E46EDE-589B-47B2-B432-EF18B6AF4671}" type="slidenum">
              <a:rPr lang="en-US" smtClean="0"/>
              <a:t>‹#›</a:t>
            </a:fld>
            <a:endParaRPr lang="en-US"/>
          </a:p>
        </p:txBody>
      </p:sp>
    </p:spTree>
    <p:extLst>
      <p:ext uri="{BB962C8B-B14F-4D97-AF65-F5344CB8AC3E}">
        <p14:creationId xmlns:p14="http://schemas.microsoft.com/office/powerpoint/2010/main" val="3037853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a:t>
            </a:fld>
            <a:endParaRPr lang="en-US"/>
          </a:p>
        </p:txBody>
      </p:sp>
    </p:spTree>
    <p:extLst>
      <p:ext uri="{BB962C8B-B14F-4D97-AF65-F5344CB8AC3E}">
        <p14:creationId xmlns:p14="http://schemas.microsoft.com/office/powerpoint/2010/main" val="38607277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this: https://www.youtube.com/watch?v=YCJXS4hvOsU</a:t>
            </a:r>
          </a:p>
        </p:txBody>
      </p:sp>
      <p:sp>
        <p:nvSpPr>
          <p:cNvPr id="4" name="Slide Number Placeholder 3"/>
          <p:cNvSpPr>
            <a:spLocks noGrp="1"/>
          </p:cNvSpPr>
          <p:nvPr>
            <p:ph type="sldNum" sz="quarter" idx="5"/>
          </p:nvPr>
        </p:nvSpPr>
        <p:spPr/>
        <p:txBody>
          <a:bodyPr/>
          <a:lstStyle/>
          <a:p>
            <a:fld id="{E6E46EDE-589B-47B2-B432-EF18B6AF4671}" type="slidenum">
              <a:rPr lang="en-US" smtClean="0"/>
              <a:t>10</a:t>
            </a:fld>
            <a:endParaRPr lang="en-US"/>
          </a:p>
        </p:txBody>
      </p:sp>
    </p:spTree>
    <p:extLst>
      <p:ext uri="{BB962C8B-B14F-4D97-AF65-F5344CB8AC3E}">
        <p14:creationId xmlns:p14="http://schemas.microsoft.com/office/powerpoint/2010/main" val="11877669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11</a:t>
            </a:fld>
            <a:endParaRPr lang="en-US"/>
          </a:p>
        </p:txBody>
      </p:sp>
    </p:spTree>
    <p:extLst>
      <p:ext uri="{BB962C8B-B14F-4D97-AF65-F5344CB8AC3E}">
        <p14:creationId xmlns:p14="http://schemas.microsoft.com/office/powerpoint/2010/main" val="28564604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12</a:t>
            </a:fld>
            <a:endParaRPr lang="en-US"/>
          </a:p>
        </p:txBody>
      </p:sp>
    </p:spTree>
    <p:extLst>
      <p:ext uri="{BB962C8B-B14F-4D97-AF65-F5344CB8AC3E}">
        <p14:creationId xmlns:p14="http://schemas.microsoft.com/office/powerpoint/2010/main" val="42047573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13</a:t>
            </a:fld>
            <a:endParaRPr lang="en-US"/>
          </a:p>
        </p:txBody>
      </p:sp>
    </p:spTree>
    <p:extLst>
      <p:ext uri="{BB962C8B-B14F-4D97-AF65-F5344CB8AC3E}">
        <p14:creationId xmlns:p14="http://schemas.microsoft.com/office/powerpoint/2010/main" val="31389090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14</a:t>
            </a:fld>
            <a:endParaRPr lang="en-US"/>
          </a:p>
        </p:txBody>
      </p:sp>
    </p:spTree>
    <p:extLst>
      <p:ext uri="{BB962C8B-B14F-4D97-AF65-F5344CB8AC3E}">
        <p14:creationId xmlns:p14="http://schemas.microsoft.com/office/powerpoint/2010/main" val="27482989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15</a:t>
            </a:fld>
            <a:endParaRPr lang="en-US"/>
          </a:p>
        </p:txBody>
      </p:sp>
    </p:spTree>
    <p:extLst>
      <p:ext uri="{BB962C8B-B14F-4D97-AF65-F5344CB8AC3E}">
        <p14:creationId xmlns:p14="http://schemas.microsoft.com/office/powerpoint/2010/main" val="30848690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16</a:t>
            </a:fld>
            <a:endParaRPr lang="en-US"/>
          </a:p>
        </p:txBody>
      </p:sp>
    </p:spTree>
    <p:extLst>
      <p:ext uri="{BB962C8B-B14F-4D97-AF65-F5344CB8AC3E}">
        <p14:creationId xmlns:p14="http://schemas.microsoft.com/office/powerpoint/2010/main" val="3448723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17</a:t>
            </a:fld>
            <a:endParaRPr lang="en-US"/>
          </a:p>
        </p:txBody>
      </p:sp>
    </p:spTree>
    <p:extLst>
      <p:ext uri="{BB962C8B-B14F-4D97-AF65-F5344CB8AC3E}">
        <p14:creationId xmlns:p14="http://schemas.microsoft.com/office/powerpoint/2010/main" val="32299926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18</a:t>
            </a:fld>
            <a:endParaRPr lang="en-US"/>
          </a:p>
        </p:txBody>
      </p:sp>
    </p:spTree>
    <p:extLst>
      <p:ext uri="{BB962C8B-B14F-4D97-AF65-F5344CB8AC3E}">
        <p14:creationId xmlns:p14="http://schemas.microsoft.com/office/powerpoint/2010/main" val="10278837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19</a:t>
            </a:fld>
            <a:endParaRPr lang="en-US"/>
          </a:p>
        </p:txBody>
      </p:sp>
    </p:spTree>
    <p:extLst>
      <p:ext uri="{BB962C8B-B14F-4D97-AF65-F5344CB8AC3E}">
        <p14:creationId xmlns:p14="http://schemas.microsoft.com/office/powerpoint/2010/main" val="1090813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a:t>
            </a:fld>
            <a:endParaRPr lang="en-US"/>
          </a:p>
        </p:txBody>
      </p:sp>
    </p:spTree>
    <p:extLst>
      <p:ext uri="{BB962C8B-B14F-4D97-AF65-F5344CB8AC3E}">
        <p14:creationId xmlns:p14="http://schemas.microsoft.com/office/powerpoint/2010/main" val="15205047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20</a:t>
            </a:fld>
            <a:endParaRPr lang="en-US"/>
          </a:p>
        </p:txBody>
      </p:sp>
    </p:spTree>
    <p:extLst>
      <p:ext uri="{BB962C8B-B14F-4D97-AF65-F5344CB8AC3E}">
        <p14:creationId xmlns:p14="http://schemas.microsoft.com/office/powerpoint/2010/main" val="40296336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21</a:t>
            </a:fld>
            <a:endParaRPr lang="en-US"/>
          </a:p>
        </p:txBody>
      </p:sp>
    </p:spTree>
    <p:extLst>
      <p:ext uri="{BB962C8B-B14F-4D97-AF65-F5344CB8AC3E}">
        <p14:creationId xmlns:p14="http://schemas.microsoft.com/office/powerpoint/2010/main" val="89967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22</a:t>
            </a:fld>
            <a:endParaRPr lang="en-US"/>
          </a:p>
        </p:txBody>
      </p:sp>
    </p:spTree>
    <p:extLst>
      <p:ext uri="{BB962C8B-B14F-4D97-AF65-F5344CB8AC3E}">
        <p14:creationId xmlns:p14="http://schemas.microsoft.com/office/powerpoint/2010/main" val="30348671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23</a:t>
            </a:fld>
            <a:endParaRPr lang="en-US"/>
          </a:p>
        </p:txBody>
      </p:sp>
    </p:spTree>
    <p:extLst>
      <p:ext uri="{BB962C8B-B14F-4D97-AF65-F5344CB8AC3E}">
        <p14:creationId xmlns:p14="http://schemas.microsoft.com/office/powerpoint/2010/main" val="1304278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24</a:t>
            </a:fld>
            <a:endParaRPr lang="en-US"/>
          </a:p>
        </p:txBody>
      </p:sp>
    </p:spTree>
    <p:extLst>
      <p:ext uri="{BB962C8B-B14F-4D97-AF65-F5344CB8AC3E}">
        <p14:creationId xmlns:p14="http://schemas.microsoft.com/office/powerpoint/2010/main" val="12692008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25</a:t>
            </a:fld>
            <a:endParaRPr lang="en-US"/>
          </a:p>
        </p:txBody>
      </p:sp>
    </p:spTree>
    <p:extLst>
      <p:ext uri="{BB962C8B-B14F-4D97-AF65-F5344CB8AC3E}">
        <p14:creationId xmlns:p14="http://schemas.microsoft.com/office/powerpoint/2010/main" val="13678567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26</a:t>
            </a:fld>
            <a:endParaRPr lang="en-US"/>
          </a:p>
        </p:txBody>
      </p:sp>
    </p:spTree>
    <p:extLst>
      <p:ext uri="{BB962C8B-B14F-4D97-AF65-F5344CB8AC3E}">
        <p14:creationId xmlns:p14="http://schemas.microsoft.com/office/powerpoint/2010/main" val="13267185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27</a:t>
            </a:fld>
            <a:endParaRPr lang="en-US"/>
          </a:p>
        </p:txBody>
      </p:sp>
    </p:spTree>
    <p:extLst>
      <p:ext uri="{BB962C8B-B14F-4D97-AF65-F5344CB8AC3E}">
        <p14:creationId xmlns:p14="http://schemas.microsoft.com/office/powerpoint/2010/main" val="263561275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28</a:t>
            </a:fld>
            <a:endParaRPr lang="en-US"/>
          </a:p>
        </p:txBody>
      </p:sp>
    </p:spTree>
    <p:extLst>
      <p:ext uri="{BB962C8B-B14F-4D97-AF65-F5344CB8AC3E}">
        <p14:creationId xmlns:p14="http://schemas.microsoft.com/office/powerpoint/2010/main" val="22673712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29</a:t>
            </a:fld>
            <a:endParaRPr lang="en-US"/>
          </a:p>
        </p:txBody>
      </p:sp>
    </p:spTree>
    <p:extLst>
      <p:ext uri="{BB962C8B-B14F-4D97-AF65-F5344CB8AC3E}">
        <p14:creationId xmlns:p14="http://schemas.microsoft.com/office/powerpoint/2010/main" val="34551450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a:t>
            </a:fld>
            <a:endParaRPr lang="en-US"/>
          </a:p>
        </p:txBody>
      </p:sp>
    </p:spTree>
    <p:extLst>
      <p:ext uri="{BB962C8B-B14F-4D97-AF65-F5344CB8AC3E}">
        <p14:creationId xmlns:p14="http://schemas.microsoft.com/office/powerpoint/2010/main" val="280658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30</a:t>
            </a:fld>
            <a:endParaRPr lang="en-US"/>
          </a:p>
        </p:txBody>
      </p:sp>
    </p:spTree>
    <p:extLst>
      <p:ext uri="{BB962C8B-B14F-4D97-AF65-F5344CB8AC3E}">
        <p14:creationId xmlns:p14="http://schemas.microsoft.com/office/powerpoint/2010/main" val="9743978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31</a:t>
            </a:fld>
            <a:endParaRPr lang="en-US"/>
          </a:p>
        </p:txBody>
      </p:sp>
    </p:spTree>
    <p:extLst>
      <p:ext uri="{BB962C8B-B14F-4D97-AF65-F5344CB8AC3E}">
        <p14:creationId xmlns:p14="http://schemas.microsoft.com/office/powerpoint/2010/main" val="340014590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32</a:t>
            </a:fld>
            <a:endParaRPr lang="en-US"/>
          </a:p>
        </p:txBody>
      </p:sp>
    </p:spTree>
    <p:extLst>
      <p:ext uri="{BB962C8B-B14F-4D97-AF65-F5344CB8AC3E}">
        <p14:creationId xmlns:p14="http://schemas.microsoft.com/office/powerpoint/2010/main" val="411491632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33</a:t>
            </a:fld>
            <a:endParaRPr lang="en-US"/>
          </a:p>
        </p:txBody>
      </p:sp>
    </p:spTree>
    <p:extLst>
      <p:ext uri="{BB962C8B-B14F-4D97-AF65-F5344CB8AC3E}">
        <p14:creationId xmlns:p14="http://schemas.microsoft.com/office/powerpoint/2010/main" val="220823329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Examples from other domains:</a:t>
            </a:r>
          </a:p>
          <a:p>
            <a:r>
              <a:rPr lang="en-US" dirty="0"/>
              <a:t>When clustering customers, ensure they are using the same currency</a:t>
            </a:r>
          </a:p>
          <a:p>
            <a:r>
              <a:rPr lang="en-US" dirty="0"/>
              <a:t>When clustering time related data, ensure everything relates to the same time zone (or UTC)</a:t>
            </a:r>
          </a:p>
          <a:p>
            <a:r>
              <a:rPr lang="en-US" dirty="0"/>
              <a:t>When clustering colors, we need a model where the colors are </a:t>
            </a:r>
            <a:r>
              <a:rPr lang="en-US" b="1" i="1" dirty="0"/>
              <a:t>perceptually </a:t>
            </a:r>
            <a:r>
              <a:rPr lang="en-US" dirty="0"/>
              <a:t>equidistant, this is not the case for RGB, this is the case for </a:t>
            </a:r>
            <a:r>
              <a:rPr lang="en-US" dirty="0" err="1"/>
              <a:t>CIELab</a:t>
            </a:r>
            <a:r>
              <a:rPr lang="en-US" dirty="0"/>
              <a:t>*  or CIELUV</a:t>
            </a:r>
          </a:p>
          <a:p>
            <a:endParaRPr lang="en-US" dirty="0"/>
          </a:p>
        </p:txBody>
      </p:sp>
      <p:sp>
        <p:nvSpPr>
          <p:cNvPr id="4" name="Slide Number Placeholder 3"/>
          <p:cNvSpPr>
            <a:spLocks noGrp="1"/>
          </p:cNvSpPr>
          <p:nvPr>
            <p:ph type="sldNum" sz="quarter" idx="5"/>
          </p:nvPr>
        </p:nvSpPr>
        <p:spPr/>
        <p:txBody>
          <a:bodyPr/>
          <a:lstStyle/>
          <a:p>
            <a:fld id="{E6E46EDE-589B-47B2-B432-EF18B6AF4671}" type="slidenum">
              <a:rPr lang="en-US" smtClean="0"/>
              <a:t>34</a:t>
            </a:fld>
            <a:endParaRPr lang="en-US"/>
          </a:p>
        </p:txBody>
      </p:sp>
    </p:spTree>
    <p:extLst>
      <p:ext uri="{BB962C8B-B14F-4D97-AF65-F5344CB8AC3E}">
        <p14:creationId xmlns:p14="http://schemas.microsoft.com/office/powerpoint/2010/main" val="84637818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the following heuristic to select if we should use the Cartesian distance or the Manhattan distance (this is just a sample to get you going, of course based on the domain and what you are looking for there will be other aspects of the evaluation rubric):</a:t>
            </a:r>
          </a:p>
          <a:p>
            <a:endParaRPr lang="en-US" dirty="0"/>
          </a:p>
          <a:p>
            <a:pPr marL="228600" indent="-228600">
              <a:buFont typeface="+mj-lt"/>
              <a:buAutoNum type="arabicPeriod"/>
            </a:pPr>
            <a:r>
              <a:rPr lang="en-US" b="1" dirty="0"/>
              <a:t>Feature Scaling Sensitivity</a:t>
            </a:r>
          </a:p>
          <a:p>
            <a:pPr marL="685800" lvl="1" indent="-228600">
              <a:buFont typeface="+mj-lt"/>
              <a:buAutoNum type="arabicPeriod"/>
            </a:pPr>
            <a:r>
              <a:rPr lang="en-US" b="1" dirty="0"/>
              <a:t>Cartesian Distance</a:t>
            </a:r>
            <a:r>
              <a:rPr lang="en-US" dirty="0"/>
              <a:t>: Highly influenced by differences in the scale of features. If one feature has a much larger range of values than others, it can dominate the distance calculation.</a:t>
            </a:r>
          </a:p>
          <a:p>
            <a:pPr marL="685800" lvl="1" indent="-228600">
              <a:buFont typeface="+mj-lt"/>
              <a:buAutoNum type="arabicPeriod"/>
            </a:pPr>
            <a:r>
              <a:rPr lang="en-US" b="1" dirty="0"/>
              <a:t>Manhattan Distance</a:t>
            </a:r>
            <a:r>
              <a:rPr lang="en-US" dirty="0"/>
              <a:t>: Less sensitive to scaling discrepancies. It gives equal weight to changes in each dimension (feature), mitigating dominance by large-scale features.</a:t>
            </a:r>
          </a:p>
          <a:p>
            <a:pPr marL="685800" lvl="1" indent="-228600">
              <a:buFont typeface="+mj-lt"/>
              <a:buAutoNum type="arabicPeriod"/>
            </a:pPr>
            <a:r>
              <a:rPr lang="en-US" i="1" dirty="0"/>
              <a:t>Example</a:t>
            </a:r>
            <a:r>
              <a:rPr lang="en-US" dirty="0"/>
              <a:t>: Clustering customers based on both age and annual income. If income isn't normalized, its vast differences may overwhelm the impact of age differences. Manhattan distance would make clustering less biased towards income.</a:t>
            </a:r>
          </a:p>
          <a:p>
            <a:pPr marL="228600" indent="-228600">
              <a:buFont typeface="+mj-lt"/>
              <a:buAutoNum type="arabicPeriod"/>
            </a:pPr>
            <a:endParaRPr lang="en-US" dirty="0"/>
          </a:p>
          <a:p>
            <a:pPr marL="228600" indent="-228600">
              <a:buFont typeface="+mj-lt"/>
              <a:buAutoNum type="arabicPeriod"/>
            </a:pPr>
            <a:r>
              <a:rPr lang="en-US" b="1" dirty="0"/>
              <a:t>High-Dimensional Data with Sparse Features</a:t>
            </a:r>
          </a:p>
          <a:p>
            <a:pPr marL="685800" lvl="1" indent="-228600">
              <a:buFont typeface="+mj-lt"/>
              <a:buAutoNum type="arabicPeriod"/>
            </a:pPr>
            <a:r>
              <a:rPr lang="en-US" b="1" dirty="0"/>
              <a:t>Cartesian Distance </a:t>
            </a:r>
            <a:r>
              <a:rPr lang="en-US" dirty="0"/>
              <a:t>in High Dimensions: Loses its geometric interpretation, becoming less intuitive. Differences are spread across many dimensions, potentially diluting the "closeness" signal.</a:t>
            </a:r>
          </a:p>
          <a:p>
            <a:pPr marL="685800" lvl="1" indent="-228600">
              <a:buFont typeface="+mj-lt"/>
              <a:buAutoNum type="arabicPeriod"/>
            </a:pPr>
            <a:r>
              <a:rPr lang="en-US" b="1" dirty="0"/>
              <a:t>Manhattan Distance </a:t>
            </a:r>
            <a:r>
              <a:rPr lang="en-US" dirty="0"/>
              <a:t>with Sparse Features: Focuses on the dimensions where changes actually occur. If features are mostly zeros, Manhattan distance considers only the dimensions where the data points differ, potentially leading to more meaningful clusters.</a:t>
            </a:r>
          </a:p>
          <a:p>
            <a:pPr marL="685800" lvl="1" indent="-228600">
              <a:buFont typeface="+mj-lt"/>
              <a:buAutoNum type="arabicPeriod"/>
            </a:pPr>
            <a:r>
              <a:rPr lang="en-US" i="1" dirty="0"/>
              <a:t>Example</a:t>
            </a:r>
            <a:r>
              <a:rPr lang="en-US" dirty="0"/>
              <a:t>: Clustering text documents based on word occurrence. Documents are high-dimensional (many word features), and most words don't occur in a given document (sparse). Manhattan distance focuses on the co-occurrence of words, rather than overall "geometric" distance in a high-dimensional space.</a:t>
            </a:r>
          </a:p>
          <a:p>
            <a:pPr marL="228600" indent="-228600">
              <a:buFont typeface="+mj-lt"/>
              <a:buAutoNum type="arabicPeriod"/>
            </a:pPr>
            <a:endParaRPr lang="en-US" dirty="0"/>
          </a:p>
          <a:p>
            <a:pPr marL="228600" indent="-228600">
              <a:buFont typeface="+mj-lt"/>
              <a:buAutoNum type="arabicPeriod"/>
            </a:pPr>
            <a:r>
              <a:rPr lang="en-US" b="1" dirty="0"/>
              <a:t>Ordinal Features</a:t>
            </a:r>
          </a:p>
          <a:p>
            <a:pPr marL="685800" lvl="1" indent="-228600">
              <a:buFont typeface="+mj-lt"/>
              <a:buAutoNum type="arabicPeriod"/>
            </a:pPr>
            <a:r>
              <a:rPr lang="en-US" b="1" dirty="0"/>
              <a:t>Cartesian Distance</a:t>
            </a:r>
            <a:r>
              <a:rPr lang="en-US" dirty="0"/>
              <a:t>: Assumes that the magnitude of difference along a dimension is meaningful on a continuous scale.</a:t>
            </a:r>
          </a:p>
          <a:p>
            <a:pPr marL="685800" lvl="1" indent="-228600">
              <a:buFont typeface="+mj-lt"/>
              <a:buAutoNum type="arabicPeriod"/>
            </a:pPr>
            <a:r>
              <a:rPr lang="en-US" b="1" dirty="0"/>
              <a:t>Manhattan Distance</a:t>
            </a:r>
            <a:r>
              <a:rPr lang="en-US" dirty="0"/>
              <a:t>: Handles ordinal features (e.g., survey ratings: bad, neutral, good) where relative differences between values are meaningful, but not the exact numeric distance.</a:t>
            </a:r>
          </a:p>
          <a:p>
            <a:pPr marL="228600" indent="-228600">
              <a:buFont typeface="+mj-lt"/>
              <a:buAutoNum type="arabicPeriod"/>
            </a:pPr>
            <a:endParaRPr lang="en-US" dirty="0"/>
          </a:p>
          <a:p>
            <a:pPr marL="228600" indent="-228600">
              <a:buFont typeface="+mj-lt"/>
              <a:buAutoNum type="arabicPeriod"/>
            </a:pPr>
            <a:r>
              <a:rPr lang="en-US" b="1" dirty="0"/>
              <a:t>Prioritizing Feature Independence</a:t>
            </a:r>
          </a:p>
          <a:p>
            <a:pPr marL="685800" lvl="1" indent="-228600">
              <a:buFont typeface="+mj-lt"/>
              <a:buAutoNum type="arabicPeriod"/>
            </a:pPr>
            <a:r>
              <a:rPr lang="en-US" b="1" dirty="0"/>
              <a:t>Cartesian Distance</a:t>
            </a:r>
            <a:r>
              <a:rPr lang="en-US" dirty="0"/>
              <a:t>: Considers interaction between features (e.g., a change in x and y coordinates together has a larger effect than the sum of their individual changes).</a:t>
            </a:r>
          </a:p>
          <a:p>
            <a:pPr marL="685800" lvl="1" indent="-228600">
              <a:buFont typeface="+mj-lt"/>
              <a:buAutoNum type="arabicPeriod"/>
            </a:pPr>
            <a:r>
              <a:rPr lang="en-US" b="1" dirty="0"/>
              <a:t>Manhattan Distance</a:t>
            </a:r>
            <a:r>
              <a:rPr lang="en-US" dirty="0"/>
              <a:t>: Treats each dimension independently. This can be valuable when you want to find clusters where changes in one feature don't necessarily strongly imply changes in another.</a:t>
            </a:r>
          </a:p>
        </p:txBody>
      </p:sp>
      <p:sp>
        <p:nvSpPr>
          <p:cNvPr id="4" name="Slide Number Placeholder 3"/>
          <p:cNvSpPr>
            <a:spLocks noGrp="1"/>
          </p:cNvSpPr>
          <p:nvPr>
            <p:ph type="sldNum" sz="quarter" idx="5"/>
          </p:nvPr>
        </p:nvSpPr>
        <p:spPr/>
        <p:txBody>
          <a:bodyPr/>
          <a:lstStyle/>
          <a:p>
            <a:fld id="{E6E46EDE-589B-47B2-B432-EF18B6AF4671}" type="slidenum">
              <a:rPr lang="en-US" smtClean="0"/>
              <a:t>35</a:t>
            </a:fld>
            <a:endParaRPr lang="en-US"/>
          </a:p>
        </p:txBody>
      </p:sp>
    </p:spTree>
    <p:extLst>
      <p:ext uri="{BB962C8B-B14F-4D97-AF65-F5344CB8AC3E}">
        <p14:creationId xmlns:p14="http://schemas.microsoft.com/office/powerpoint/2010/main" val="23511936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36</a:t>
            </a:fld>
            <a:endParaRPr lang="en-US"/>
          </a:p>
        </p:txBody>
      </p:sp>
    </p:spTree>
    <p:extLst>
      <p:ext uri="{BB962C8B-B14F-4D97-AF65-F5344CB8AC3E}">
        <p14:creationId xmlns:p14="http://schemas.microsoft.com/office/powerpoint/2010/main" val="4412325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37</a:t>
            </a:fld>
            <a:endParaRPr lang="en-US"/>
          </a:p>
        </p:txBody>
      </p:sp>
    </p:spTree>
    <p:extLst>
      <p:ext uri="{BB962C8B-B14F-4D97-AF65-F5344CB8AC3E}">
        <p14:creationId xmlns:p14="http://schemas.microsoft.com/office/powerpoint/2010/main" val="35901203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38</a:t>
            </a:fld>
            <a:endParaRPr lang="en-US"/>
          </a:p>
        </p:txBody>
      </p:sp>
    </p:spTree>
    <p:extLst>
      <p:ext uri="{BB962C8B-B14F-4D97-AF65-F5344CB8AC3E}">
        <p14:creationId xmlns:p14="http://schemas.microsoft.com/office/powerpoint/2010/main" val="98448776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39</a:t>
            </a:fld>
            <a:endParaRPr lang="en-US"/>
          </a:p>
        </p:txBody>
      </p:sp>
    </p:spTree>
    <p:extLst>
      <p:ext uri="{BB962C8B-B14F-4D97-AF65-F5344CB8AC3E}">
        <p14:creationId xmlns:p14="http://schemas.microsoft.com/office/powerpoint/2010/main" val="6581461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a:t>
            </a:fld>
            <a:endParaRPr lang="en-US"/>
          </a:p>
        </p:txBody>
      </p:sp>
    </p:spTree>
    <p:extLst>
      <p:ext uri="{BB962C8B-B14F-4D97-AF65-F5344CB8AC3E}">
        <p14:creationId xmlns:p14="http://schemas.microsoft.com/office/powerpoint/2010/main" val="17726560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40</a:t>
            </a:fld>
            <a:endParaRPr lang="en-US"/>
          </a:p>
        </p:txBody>
      </p:sp>
    </p:spTree>
    <p:extLst>
      <p:ext uri="{BB962C8B-B14F-4D97-AF65-F5344CB8AC3E}">
        <p14:creationId xmlns:p14="http://schemas.microsoft.com/office/powerpoint/2010/main" val="32280357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41</a:t>
            </a:fld>
            <a:endParaRPr lang="en-US"/>
          </a:p>
        </p:txBody>
      </p:sp>
    </p:spTree>
    <p:extLst>
      <p:ext uri="{BB962C8B-B14F-4D97-AF65-F5344CB8AC3E}">
        <p14:creationId xmlns:p14="http://schemas.microsoft.com/office/powerpoint/2010/main" val="31977746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42</a:t>
            </a:fld>
            <a:endParaRPr lang="en-US"/>
          </a:p>
        </p:txBody>
      </p:sp>
    </p:spTree>
    <p:extLst>
      <p:ext uri="{BB962C8B-B14F-4D97-AF65-F5344CB8AC3E}">
        <p14:creationId xmlns:p14="http://schemas.microsoft.com/office/powerpoint/2010/main" val="44779203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43</a:t>
            </a:fld>
            <a:endParaRPr lang="en-US"/>
          </a:p>
        </p:txBody>
      </p:sp>
    </p:spTree>
    <p:extLst>
      <p:ext uri="{BB962C8B-B14F-4D97-AF65-F5344CB8AC3E}">
        <p14:creationId xmlns:p14="http://schemas.microsoft.com/office/powerpoint/2010/main" val="188016122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44</a:t>
            </a:fld>
            <a:endParaRPr lang="en-US"/>
          </a:p>
        </p:txBody>
      </p:sp>
    </p:spTree>
    <p:extLst>
      <p:ext uri="{BB962C8B-B14F-4D97-AF65-F5344CB8AC3E}">
        <p14:creationId xmlns:p14="http://schemas.microsoft.com/office/powerpoint/2010/main" val="24514284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45</a:t>
            </a:fld>
            <a:endParaRPr lang="en-US"/>
          </a:p>
        </p:txBody>
      </p:sp>
    </p:spTree>
    <p:extLst>
      <p:ext uri="{BB962C8B-B14F-4D97-AF65-F5344CB8AC3E}">
        <p14:creationId xmlns:p14="http://schemas.microsoft.com/office/powerpoint/2010/main" val="234820079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46</a:t>
            </a:fld>
            <a:endParaRPr lang="en-US"/>
          </a:p>
        </p:txBody>
      </p:sp>
    </p:spTree>
    <p:extLst>
      <p:ext uri="{BB962C8B-B14F-4D97-AF65-F5344CB8AC3E}">
        <p14:creationId xmlns:p14="http://schemas.microsoft.com/office/powerpoint/2010/main" val="36693443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5</a:t>
            </a:fld>
            <a:endParaRPr lang="en-US"/>
          </a:p>
        </p:txBody>
      </p:sp>
    </p:spTree>
    <p:extLst>
      <p:ext uri="{BB962C8B-B14F-4D97-AF65-F5344CB8AC3E}">
        <p14:creationId xmlns:p14="http://schemas.microsoft.com/office/powerpoint/2010/main" val="34132126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E46EDE-589B-47B2-B432-EF18B6AF4671}" type="slidenum">
              <a:rPr lang="en-US" smtClean="0"/>
              <a:t>6</a:t>
            </a:fld>
            <a:endParaRPr lang="en-US"/>
          </a:p>
        </p:txBody>
      </p:sp>
    </p:spTree>
    <p:extLst>
      <p:ext uri="{BB962C8B-B14F-4D97-AF65-F5344CB8AC3E}">
        <p14:creationId xmlns:p14="http://schemas.microsoft.com/office/powerpoint/2010/main" val="42625821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C081DC-C50F-EBDA-A865-8B84B6D67F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AD371D-9BDE-D5AB-C527-A03C6DA151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AC8090-D736-83D5-397D-36194A67EB81}"/>
              </a:ext>
            </a:extLst>
          </p:cNvPr>
          <p:cNvSpPr>
            <a:spLocks noGrp="1"/>
          </p:cNvSpPr>
          <p:nvPr>
            <p:ph type="body" idx="1"/>
          </p:nvPr>
        </p:nvSpPr>
        <p:spPr/>
        <p:txBody>
          <a:bodyPr/>
          <a:lstStyle/>
          <a:p>
            <a:pPr marL="228600" indent="-228600">
              <a:buFont typeface="+mj-lt"/>
              <a:buAutoNum type="arabicPeriod"/>
            </a:pPr>
            <a:r>
              <a:rPr lang="en-US" dirty="0"/>
              <a:t>Eight Down </a:t>
            </a:r>
            <a:r>
              <a:rPr lang="en-US" dirty="0" err="1"/>
              <a:t>Toofaan</a:t>
            </a:r>
            <a:r>
              <a:rPr lang="en-US" dirty="0"/>
              <a:t> Mail (with English Subtitles): https://www.youtube.com/watch?v=VnHPtozfhRU</a:t>
            </a:r>
          </a:p>
          <a:p>
            <a:pPr marL="228600" indent="-228600">
              <a:buFont typeface="+mj-lt"/>
              <a:buAutoNum type="arabicPeriod"/>
            </a:pPr>
            <a:endParaRPr lang="en-US" dirty="0"/>
          </a:p>
        </p:txBody>
      </p:sp>
      <p:sp>
        <p:nvSpPr>
          <p:cNvPr id="4" name="Slide Number Placeholder 3">
            <a:extLst>
              <a:ext uri="{FF2B5EF4-FFF2-40B4-BE49-F238E27FC236}">
                <a16:creationId xmlns:a16="http://schemas.microsoft.com/office/drawing/2014/main" id="{4F3E4F6B-5FCA-5BD8-D630-AA2BCEE99FE9}"/>
              </a:ext>
            </a:extLst>
          </p:cNvPr>
          <p:cNvSpPr>
            <a:spLocks noGrp="1"/>
          </p:cNvSpPr>
          <p:nvPr>
            <p:ph type="sldNum" sz="quarter" idx="5"/>
          </p:nvPr>
        </p:nvSpPr>
        <p:spPr/>
        <p:txBody>
          <a:bodyPr/>
          <a:lstStyle/>
          <a:p>
            <a:fld id="{E6E46EDE-589B-47B2-B432-EF18B6AF4671}" type="slidenum">
              <a:rPr lang="en-US" smtClean="0"/>
              <a:t>7</a:t>
            </a:fld>
            <a:endParaRPr lang="en-US"/>
          </a:p>
        </p:txBody>
      </p:sp>
    </p:spTree>
    <p:extLst>
      <p:ext uri="{BB962C8B-B14F-4D97-AF65-F5344CB8AC3E}">
        <p14:creationId xmlns:p14="http://schemas.microsoft.com/office/powerpoint/2010/main" val="22210292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E46EDE-589B-47B2-B432-EF18B6AF4671}" type="slidenum">
              <a:rPr lang="en-US" smtClean="0"/>
              <a:t>8</a:t>
            </a:fld>
            <a:endParaRPr lang="en-US"/>
          </a:p>
        </p:txBody>
      </p:sp>
    </p:spTree>
    <p:extLst>
      <p:ext uri="{BB962C8B-B14F-4D97-AF65-F5344CB8AC3E}">
        <p14:creationId xmlns:p14="http://schemas.microsoft.com/office/powerpoint/2010/main" val="6812062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of the films that inspired the cinematography of “Eight Down </a:t>
            </a:r>
            <a:r>
              <a:rPr lang="en-US" dirty="0" err="1"/>
              <a:t>Toofaan</a:t>
            </a:r>
            <a:r>
              <a:rPr lang="en-US" dirty="0"/>
              <a:t> Mail”:</a:t>
            </a:r>
          </a:p>
          <a:p>
            <a:pPr marL="228600" indent="-228600">
              <a:buAutoNum type="arabicPeriod"/>
            </a:pPr>
            <a:r>
              <a:rPr lang="en-US" dirty="0"/>
              <a:t>The Wishing Tree: https://film-grab.com/2019/08/10/the-wishing-tree/</a:t>
            </a:r>
          </a:p>
          <a:p>
            <a:pPr marL="228600" indent="-228600">
              <a:buAutoNum type="arabicPeriod"/>
            </a:pPr>
            <a:r>
              <a:rPr lang="en-US" dirty="0"/>
              <a:t>Three </a:t>
            </a:r>
            <a:r>
              <a:rPr lang="en-US" dirty="0" err="1"/>
              <a:t>Colours</a:t>
            </a:r>
            <a:r>
              <a:rPr lang="en-US" dirty="0"/>
              <a:t>: White: https://film-grab.com/2014/09/16/three-colours-white/</a:t>
            </a:r>
          </a:p>
          <a:p>
            <a:pPr marL="228600" indent="-228600">
              <a:buAutoNum type="arabicPeriod"/>
            </a:pPr>
            <a:r>
              <a:rPr lang="en-US" dirty="0"/>
              <a:t>Beauty and the Beast (1978): https://film-grab.com/2020/09/13/beauty-and-the-beast-1978/</a:t>
            </a:r>
          </a:p>
          <a:p>
            <a:pPr marL="228600" indent="-228600">
              <a:buAutoNum type="arabicPeriod"/>
            </a:pPr>
            <a:r>
              <a:rPr lang="en-US" dirty="0"/>
              <a:t>The </a:t>
            </a:r>
            <a:r>
              <a:rPr lang="en-US" dirty="0" err="1"/>
              <a:t>Colour</a:t>
            </a:r>
            <a:r>
              <a:rPr lang="en-US" dirty="0"/>
              <a:t> of Pomegranates: https://film-grab.com/2019/05/09/the-colour-of-pomegranates/</a:t>
            </a:r>
          </a:p>
          <a:p>
            <a:pPr marL="228600" indent="-228600">
              <a:buAutoNum type="arabicPeriod"/>
            </a:pPr>
            <a:r>
              <a:rPr lang="en-US" dirty="0"/>
              <a:t>The Rain People: https://film-grab.com/2023/04/11/the-rain-people/</a:t>
            </a:r>
          </a:p>
          <a:p>
            <a:pPr marL="228600" indent="-228600">
              <a:buAutoNum type="arabicPeriod"/>
            </a:pPr>
            <a:r>
              <a:rPr lang="en-US" dirty="0"/>
              <a:t>The Passion of Anna: https://film-grab.com/2015/04/13/the-passion-of-anna/</a:t>
            </a:r>
          </a:p>
          <a:p>
            <a:pPr marL="228600" indent="-228600">
              <a:buAutoNum type="arabicPeriod"/>
            </a:pPr>
            <a:r>
              <a:rPr lang="en-US" dirty="0"/>
              <a:t>After The Rehearsal: https://film-grab.com/2015/07/13/after-the-rehearsal/</a:t>
            </a:r>
          </a:p>
          <a:p>
            <a:pPr marL="228600" indent="-228600">
              <a:buAutoNum type="arabicPeriod"/>
            </a:pPr>
            <a:r>
              <a:rPr lang="en-US" dirty="0"/>
              <a:t>Almanac of Fall: https://film-grab.com/2015/04/02/almanac-of-fall/</a:t>
            </a:r>
          </a:p>
          <a:p>
            <a:pPr marL="228600" indent="-228600">
              <a:buAutoNum type="arabicPeriod"/>
            </a:pPr>
            <a:endParaRPr lang="en-US" dirty="0"/>
          </a:p>
          <a:p>
            <a:pPr marL="228600" indent="-228600">
              <a:buAutoNum type="arabicPeriod"/>
            </a:pPr>
            <a:endParaRPr lang="en-US" dirty="0"/>
          </a:p>
          <a:p>
            <a:pPr marL="228600" indent="-228600">
              <a:buAutoNum type="arabicPeriod"/>
            </a:pPr>
            <a:endParaRPr lang="en-US" dirty="0"/>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E6E46EDE-589B-47B2-B432-EF18B6AF4671}" type="slidenum">
              <a:rPr lang="en-US" smtClean="0"/>
              <a:t>9</a:t>
            </a:fld>
            <a:endParaRPr lang="en-US"/>
          </a:p>
        </p:txBody>
      </p:sp>
    </p:spTree>
    <p:extLst>
      <p:ext uri="{BB962C8B-B14F-4D97-AF65-F5344CB8AC3E}">
        <p14:creationId xmlns:p14="http://schemas.microsoft.com/office/powerpoint/2010/main" val="22964674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B5D92-211E-03F4-C526-7F834D0086C1}"/>
              </a:ext>
            </a:extLst>
          </p:cNvPr>
          <p:cNvSpPr>
            <a:spLocks noGrp="1"/>
          </p:cNvSpPr>
          <p:nvPr>
            <p:ph type="ctrTitle"/>
          </p:nvPr>
        </p:nvSpPr>
        <p:spPr>
          <a:xfrm>
            <a:off x="1524000" y="1122363"/>
            <a:ext cx="9144000" cy="2387600"/>
          </a:xfrm>
        </p:spPr>
        <p:txBody>
          <a:bodyPr anchor="b">
            <a:normAutofit/>
          </a:bodyPr>
          <a:lstStyle>
            <a:lvl1pPr algn="ctr">
              <a:defRPr sz="2800"/>
            </a:lvl1pPr>
          </a:lstStyle>
          <a:p>
            <a:r>
              <a:rPr lang="en-US"/>
              <a:t>Click to edit Master title style</a:t>
            </a:r>
          </a:p>
        </p:txBody>
      </p:sp>
      <p:sp>
        <p:nvSpPr>
          <p:cNvPr id="3" name="Subtitle 2">
            <a:extLst>
              <a:ext uri="{FF2B5EF4-FFF2-40B4-BE49-F238E27FC236}">
                <a16:creationId xmlns:a16="http://schemas.microsoft.com/office/drawing/2014/main" id="{4604E714-DA44-723A-7D8E-7FBA10EB4A76}"/>
              </a:ext>
            </a:extLst>
          </p:cNvPr>
          <p:cNvSpPr>
            <a:spLocks noGrp="1"/>
          </p:cNvSpPr>
          <p:nvPr>
            <p:ph type="subTitle" idx="1"/>
          </p:nvPr>
        </p:nvSpPr>
        <p:spPr>
          <a:xfrm>
            <a:off x="1524000" y="3602038"/>
            <a:ext cx="9144000" cy="1655762"/>
          </a:xfrm>
        </p:spPr>
        <p:txBody>
          <a:bodyPr>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944686514"/>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0775C-4D1E-D002-42F2-389296A25C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F57222-4268-E381-BBC0-53FCCEFA6107}"/>
              </a:ext>
            </a:extLst>
          </p:cNvPr>
          <p:cNvSpPr>
            <a:spLocks noGrp="1"/>
          </p:cNvSpPr>
          <p:nvPr>
            <p:ph idx="1"/>
          </p:nvPr>
        </p:nvSpPr>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85595693"/>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52A1A-E082-37B4-FA5F-042879167F5C}"/>
              </a:ext>
            </a:extLst>
          </p:cNvPr>
          <p:cNvSpPr>
            <a:spLocks noGrp="1"/>
          </p:cNvSpPr>
          <p:nvPr>
            <p:ph type="title"/>
          </p:nvPr>
        </p:nvSpPr>
        <p:spPr>
          <a:xfrm>
            <a:off x="831850" y="1709738"/>
            <a:ext cx="10515600" cy="2852737"/>
          </a:xfrm>
        </p:spPr>
        <p:txBody>
          <a:bodyPr anchor="b">
            <a:normAutofit/>
          </a:bodyPr>
          <a:lstStyle>
            <a:lvl1pPr>
              <a:defRPr sz="2800"/>
            </a:lvl1pPr>
          </a:lstStyle>
          <a:p>
            <a:r>
              <a:rPr lang="en-US"/>
              <a:t>Click to edit Master title style</a:t>
            </a:r>
          </a:p>
        </p:txBody>
      </p:sp>
      <p:sp>
        <p:nvSpPr>
          <p:cNvPr id="3" name="Text Placeholder 2">
            <a:extLst>
              <a:ext uri="{FF2B5EF4-FFF2-40B4-BE49-F238E27FC236}">
                <a16:creationId xmlns:a16="http://schemas.microsoft.com/office/drawing/2014/main" id="{01E142D4-C3A5-C436-6E5E-FD11BA1145BD}"/>
              </a:ext>
            </a:extLst>
          </p:cNvPr>
          <p:cNvSpPr>
            <a:spLocks noGrp="1"/>
          </p:cNvSpPr>
          <p:nvPr>
            <p:ph type="body" idx="1"/>
          </p:nvPr>
        </p:nvSpPr>
        <p:spPr>
          <a:xfrm>
            <a:off x="831850" y="4589463"/>
            <a:ext cx="10515600" cy="1500187"/>
          </a:xfrm>
        </p:spPr>
        <p:txBody>
          <a:bodyPr>
            <a:normAutofit/>
          </a:bodyPr>
          <a:lstStyle>
            <a:lvl1pPr marL="0" indent="0">
              <a:buNone/>
              <a:defRPr sz="1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827756914"/>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C7F8-9672-EC4A-4125-461FEF16E5D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28951717"/>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0922427"/>
      </p:ext>
    </p:extLst>
  </p:cSld>
  <p:clrMapOvr>
    <a:masterClrMapping/>
  </p:clrMapOvr>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60">
          <a:fgClr>
            <a:schemeClr val="tx1">
              <a:lumMod val="95000"/>
              <a:lumOff val="5000"/>
            </a:schemeClr>
          </a:fgClr>
          <a:bgClr>
            <a:srgbClr val="121219"/>
          </a:bgClr>
        </a:patt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3C3498B-CA00-6B1C-A0D4-24E87D108AD3}"/>
              </a:ext>
            </a:extLst>
          </p:cNvPr>
          <p:cNvPicPr>
            <a:picLocks noChangeAspect="1"/>
          </p:cNvPicPr>
          <p:nvPr userDrawn="1"/>
        </p:nvPicPr>
        <p:blipFill>
          <a:blip r:embed="rId7">
            <a:alphaModFix amt="7000"/>
            <a:extLst>
              <a:ext uri="{BEBA8EAE-BF5A-486C-A8C5-ECC9F3942E4B}">
                <a14:imgProps xmlns:a14="http://schemas.microsoft.com/office/drawing/2010/main">
                  <a14:imgLayer r:embed="rId8">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Placeholder 1">
            <a:extLst>
              <a:ext uri="{FF2B5EF4-FFF2-40B4-BE49-F238E27FC236}">
                <a16:creationId xmlns:a16="http://schemas.microsoft.com/office/drawing/2014/main" id="{8E719B1D-5E74-5951-08E2-2C233E10D287}"/>
              </a:ext>
            </a:extLst>
          </p:cNvPr>
          <p:cNvSpPr>
            <a:spLocks noGrp="1"/>
          </p:cNvSpPr>
          <p:nvPr>
            <p:ph type="title"/>
          </p:nvPr>
        </p:nvSpPr>
        <p:spPr>
          <a:xfrm>
            <a:off x="838200" y="365126"/>
            <a:ext cx="10515600" cy="99921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D640A97-3AE9-7605-1A45-9EB250F26548}"/>
              </a:ext>
            </a:extLst>
          </p:cNvPr>
          <p:cNvSpPr>
            <a:spLocks noGrp="1"/>
          </p:cNvSpPr>
          <p:nvPr>
            <p:ph type="body" idx="1"/>
          </p:nvPr>
        </p:nvSpPr>
        <p:spPr>
          <a:xfrm>
            <a:off x="838200" y="1364344"/>
            <a:ext cx="10515600" cy="481261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a:extLst>
              <a:ext uri="{FF2B5EF4-FFF2-40B4-BE49-F238E27FC236}">
                <a16:creationId xmlns:a16="http://schemas.microsoft.com/office/drawing/2014/main" id="{70113863-AB1A-9C13-FECE-26D685AD4FF8}"/>
              </a:ext>
            </a:extLst>
          </p:cNvPr>
          <p:cNvSpPr txBox="1"/>
          <p:nvPr userDrawn="1"/>
        </p:nvSpPr>
        <p:spPr>
          <a:xfrm>
            <a:off x="9785572" y="6387550"/>
            <a:ext cx="2406428" cy="369332"/>
          </a:xfrm>
          <a:prstGeom prst="rect">
            <a:avLst/>
          </a:prstGeom>
          <a:noFill/>
          <a:effectLst>
            <a:outerShdw blurRad="50800" dist="38100" dir="5400000" algn="t" rotWithShape="0">
              <a:prstClr val="black">
                <a:alpha val="40000"/>
              </a:prstClr>
            </a:outerShdw>
          </a:effectLst>
        </p:spPr>
        <p:txBody>
          <a:bodyPr wrap="none" rtlCol="0">
            <a:spAutoFit/>
          </a:bodyPr>
          <a:lstStyle/>
          <a:p>
            <a:pPr algn="r"/>
            <a:r>
              <a:rPr lang="en-US" sz="1000" spc="600" dirty="0">
                <a:solidFill>
                  <a:schemeClr val="tx1">
                    <a:lumMod val="75000"/>
                    <a:lumOff val="25000"/>
                    <a:alpha val="50000"/>
                  </a:schemeClr>
                </a:solidFill>
              </a:rPr>
              <a:t>SHAURYA AGARWAL</a:t>
            </a:r>
          </a:p>
          <a:p>
            <a:pPr algn="r"/>
            <a:r>
              <a:rPr lang="en-US" sz="800" spc="300" dirty="0">
                <a:solidFill>
                  <a:schemeClr val="tx1">
                    <a:lumMod val="75000"/>
                    <a:lumOff val="25000"/>
                    <a:alpha val="50000"/>
                  </a:schemeClr>
                </a:solidFill>
              </a:rPr>
              <a:t>3shaurashaurya@gmail.com</a:t>
            </a:r>
          </a:p>
        </p:txBody>
      </p:sp>
    </p:spTree>
    <p:extLst>
      <p:ext uri="{BB962C8B-B14F-4D97-AF65-F5344CB8AC3E}">
        <p14:creationId xmlns:p14="http://schemas.microsoft.com/office/powerpoint/2010/main" val="15409749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5" r:id="rId5"/>
  </p:sldLayoutIdLst>
  <mc:AlternateContent xmlns:mc="http://schemas.openxmlformats.org/markup-compatibility/2006" xmlns:p159="http://schemas.microsoft.com/office/powerpoint/2015/09/main">
    <mc:Choice Requires="p159">
      <p:transition spd="slow">
        <p159:morph option="byWord"/>
      </p:transition>
    </mc:Choice>
    <mc:Fallback xmlns="">
      <p:transition spd="slow">
        <p:fade/>
      </p:transition>
    </mc:Fallback>
  </mc:AlternateContent>
  <p:txStyles>
    <p:titleStyle>
      <a:lvl1pPr algn="l" defTabSz="914400" rtl="0" eaLnBrk="1" latinLnBrk="0" hangingPunct="1">
        <a:lnSpc>
          <a:spcPct val="90000"/>
        </a:lnSpc>
        <a:spcBef>
          <a:spcPct val="0"/>
        </a:spcBef>
        <a:buNone/>
        <a:defRPr sz="2400" kern="1200" spc="-150">
          <a:solidFill>
            <a:schemeClr val="bg1">
              <a:lumMod val="6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hyperlink" Target="https://www.youtube.com/watch?v=VnHPtozfhRU" TargetMode="External"/><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hyperlink" Target="https://github.com/shauryashaurya/kandinsky" TargetMode="Externa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6.xml"/><Relationship Id="rId1" Type="http://schemas.openxmlformats.org/officeDocument/2006/relationships/slideLayout" Target="../slideLayouts/slideLayout5.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0B0D93B-EFA8-31E8-75B7-EA3DCDEDC55C}"/>
              </a:ext>
            </a:extLst>
          </p:cNvPr>
          <p:cNvPicPr>
            <a:picLocks noChangeAspect="1"/>
          </p:cNvPicPr>
          <p:nvPr/>
        </p:nvPicPr>
        <p:blipFill>
          <a:blip r:embed="rId3">
            <a:alphaModFix amt="50000"/>
            <a:extLst>
              <a:ext uri="{BEBA8EAE-BF5A-486C-A8C5-ECC9F3942E4B}">
                <a14:imgProps xmlns:a14="http://schemas.microsoft.com/office/drawing/2010/main">
                  <a14:imgLayer r:embed="rId4">
                    <a14:imgEffect>
                      <a14:colorTemperature colorTemp="8386"/>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Tree>
    <p:extLst>
      <p:ext uri="{BB962C8B-B14F-4D97-AF65-F5344CB8AC3E}">
        <p14:creationId xmlns:p14="http://schemas.microsoft.com/office/powerpoint/2010/main" val="276786230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64E264-945F-25E4-D721-C20F55DCDA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C0C983-4DD5-ACB6-01A4-8AD66D6A35C6}"/>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7ED3051D-C5C8-0559-FE76-E393E0710511}"/>
              </a:ext>
            </a:extLst>
          </p:cNvPr>
          <p:cNvSpPr>
            <a:spLocks noGrp="1"/>
          </p:cNvSpPr>
          <p:nvPr>
            <p:ph idx="1"/>
          </p:nvPr>
        </p:nvSpPr>
        <p:spPr/>
        <p:txBody>
          <a:bodyPr/>
          <a:lstStyle/>
          <a:p>
            <a:r>
              <a:rPr lang="en-US" dirty="0"/>
              <a:t>one, or two or a few</a:t>
            </a:r>
          </a:p>
        </p:txBody>
      </p:sp>
    </p:spTree>
    <p:extLst>
      <p:ext uri="{BB962C8B-B14F-4D97-AF65-F5344CB8AC3E}">
        <p14:creationId xmlns:p14="http://schemas.microsoft.com/office/powerpoint/2010/main" val="72588406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5239B9-C108-C475-764B-4111C87521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ECB6FA-5E1A-A148-50AD-143B677B6BAF}"/>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2860E7AF-8B49-383C-C118-5AC927AB6EC1}"/>
              </a:ext>
            </a:extLst>
          </p:cNvPr>
          <p:cNvSpPr>
            <a:spLocks noGrp="1"/>
          </p:cNvSpPr>
          <p:nvPr>
            <p:ph idx="1"/>
          </p:nvPr>
        </p:nvSpPr>
        <p:spPr/>
        <p:txBody>
          <a:bodyPr/>
          <a:lstStyle/>
          <a:p>
            <a:r>
              <a:rPr lang="en-US" dirty="0"/>
              <a:t>one, or two or a few </a:t>
            </a:r>
            <a:r>
              <a:rPr lang="en-US" dirty="0">
                <a:solidFill>
                  <a:schemeClr val="bg1">
                    <a:lumMod val="95000"/>
                  </a:schemeClr>
                </a:solidFill>
              </a:rPr>
              <a:t>but no more</a:t>
            </a:r>
          </a:p>
        </p:txBody>
      </p:sp>
    </p:spTree>
    <p:extLst>
      <p:ext uri="{BB962C8B-B14F-4D97-AF65-F5344CB8AC3E}">
        <p14:creationId xmlns:p14="http://schemas.microsoft.com/office/powerpoint/2010/main" val="180091842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174BD1-8FD4-A066-4277-E54055156F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D84032-C24B-D055-1EB7-5A56E23285C2}"/>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10757FC2-5F0A-9D18-AB4B-EFC09383B786}"/>
              </a:ext>
            </a:extLst>
          </p:cNvPr>
          <p:cNvSpPr>
            <a:spLocks noGrp="1"/>
          </p:cNvSpPr>
          <p:nvPr>
            <p:ph idx="1"/>
          </p:nvPr>
        </p:nvSpPr>
        <p:spPr/>
        <p:txBody>
          <a:bodyPr/>
          <a:lstStyle/>
          <a:p>
            <a:pPr marL="0" indent="0">
              <a:buNone/>
            </a:pPr>
            <a:r>
              <a:rPr lang="en-US" dirty="0"/>
              <a:t>the director ascribes meaning to these one, two or a few to tell the story</a:t>
            </a:r>
          </a:p>
        </p:txBody>
      </p:sp>
    </p:spTree>
    <p:extLst>
      <p:ext uri="{BB962C8B-B14F-4D97-AF65-F5344CB8AC3E}">
        <p14:creationId xmlns:p14="http://schemas.microsoft.com/office/powerpoint/2010/main" val="214533202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1A3E5B-0B96-B124-A784-307B74BBDD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798C9F-2E2A-EADC-C78D-A42C447FB730}"/>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631AA727-4C39-68F3-6293-1A9D791688A7}"/>
              </a:ext>
            </a:extLst>
          </p:cNvPr>
          <p:cNvSpPr>
            <a:spLocks noGrp="1"/>
          </p:cNvSpPr>
          <p:nvPr>
            <p:ph idx="1"/>
          </p:nvPr>
        </p:nvSpPr>
        <p:spPr/>
        <p:txBody>
          <a:bodyPr/>
          <a:lstStyle/>
          <a:p>
            <a:pPr marL="0" indent="0">
              <a:buNone/>
            </a:pPr>
            <a:r>
              <a:rPr lang="en-US" dirty="0"/>
              <a:t>these colors must remain (approximately, perceptually) </a:t>
            </a:r>
            <a:r>
              <a:rPr lang="en-US" dirty="0">
                <a:solidFill>
                  <a:schemeClr val="bg1">
                    <a:lumMod val="95000"/>
                  </a:schemeClr>
                </a:solidFill>
              </a:rPr>
              <a:t>consistent </a:t>
            </a:r>
          </a:p>
        </p:txBody>
      </p:sp>
      <p:sp>
        <p:nvSpPr>
          <p:cNvPr id="4" name="Content Placeholder 2">
            <a:extLst>
              <a:ext uri="{FF2B5EF4-FFF2-40B4-BE49-F238E27FC236}">
                <a16:creationId xmlns:a16="http://schemas.microsoft.com/office/drawing/2014/main" id="{521134DC-0EAD-7010-D341-11F6848CDF1A}"/>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throughout the process, across all devices and screens</a:t>
            </a:r>
          </a:p>
        </p:txBody>
      </p:sp>
    </p:spTree>
    <p:extLst>
      <p:ext uri="{BB962C8B-B14F-4D97-AF65-F5344CB8AC3E}">
        <p14:creationId xmlns:p14="http://schemas.microsoft.com/office/powerpoint/2010/main" val="404078876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F9B9A8-E594-A71C-9612-ACDDAAD291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98CCC3-1943-24EC-D2E2-16C125139D81}"/>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9A8C0733-68AE-E790-1D86-C2B3A973E0D9}"/>
              </a:ext>
            </a:extLst>
          </p:cNvPr>
          <p:cNvSpPr>
            <a:spLocks noGrp="1"/>
          </p:cNvSpPr>
          <p:nvPr>
            <p:ph idx="1"/>
          </p:nvPr>
        </p:nvSpPr>
        <p:spPr/>
        <p:txBody>
          <a:bodyPr/>
          <a:lstStyle/>
          <a:p>
            <a:pPr marL="0" indent="0">
              <a:buNone/>
            </a:pPr>
            <a:r>
              <a:rPr lang="en-US" i="1" dirty="0">
                <a:solidFill>
                  <a:srgbClr val="F0F0F2"/>
                </a:solidFill>
              </a:rPr>
              <a:t>or</a:t>
            </a:r>
            <a:r>
              <a:rPr lang="en-US" dirty="0">
                <a:solidFill>
                  <a:srgbClr val="F0F0F2"/>
                </a:solidFill>
              </a:rPr>
              <a:t> </a:t>
            </a:r>
            <a:r>
              <a:rPr lang="en-US" i="1" dirty="0">
                <a:solidFill>
                  <a:srgbClr val="F0F0F2"/>
                </a:solidFill>
              </a:rPr>
              <a:t>else</a:t>
            </a:r>
            <a:r>
              <a:rPr lang="en-US" dirty="0"/>
              <a:t>*  </a:t>
            </a:r>
          </a:p>
        </p:txBody>
      </p:sp>
      <p:sp>
        <p:nvSpPr>
          <p:cNvPr id="4" name="Content Placeholder 2">
            <a:extLst>
              <a:ext uri="{FF2B5EF4-FFF2-40B4-BE49-F238E27FC236}">
                <a16:creationId xmlns:a16="http://schemas.microsoft.com/office/drawing/2014/main" id="{BDACF4E4-2349-8B17-203E-7D50EDC6CCA3}"/>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200" dirty="0"/>
              <a:t>* I had a </a:t>
            </a:r>
            <a:r>
              <a:rPr lang="en-US" sz="1200" b="1" dirty="0"/>
              <a:t>great</a:t>
            </a:r>
            <a:r>
              <a:rPr lang="en-US" sz="1200" dirty="0"/>
              <a:t> director and a </a:t>
            </a:r>
            <a:r>
              <a:rPr lang="en-US" sz="1200" i="1" dirty="0"/>
              <a:t>very</a:t>
            </a:r>
            <a:r>
              <a:rPr lang="en-US" sz="1200" dirty="0"/>
              <a:t> </a:t>
            </a:r>
            <a:r>
              <a:rPr lang="en-US" sz="1200" i="1" dirty="0" err="1"/>
              <a:t>very</a:t>
            </a:r>
            <a:r>
              <a:rPr lang="en-US" sz="1200" dirty="0"/>
              <a:t> dedicated team, use your imagination</a:t>
            </a:r>
          </a:p>
        </p:txBody>
      </p:sp>
    </p:spTree>
    <p:extLst>
      <p:ext uri="{BB962C8B-B14F-4D97-AF65-F5344CB8AC3E}">
        <p14:creationId xmlns:p14="http://schemas.microsoft.com/office/powerpoint/2010/main" val="27995447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EFB647-F74C-4CFD-9984-C921B54DEE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872A92-5D5F-54E1-EE81-71AFEA514BE8}"/>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C49C03A5-FCFE-12A0-A489-CA5A9680BB4F}"/>
              </a:ext>
            </a:extLst>
          </p:cNvPr>
          <p:cNvSpPr>
            <a:spLocks noGrp="1"/>
          </p:cNvSpPr>
          <p:nvPr>
            <p:ph idx="1"/>
          </p:nvPr>
        </p:nvSpPr>
        <p:spPr/>
        <p:txBody>
          <a:bodyPr/>
          <a:lstStyle/>
          <a:p>
            <a:pPr marL="0" indent="0">
              <a:buNone/>
            </a:pPr>
            <a:r>
              <a:rPr lang="en-US" dirty="0"/>
              <a:t>there are expensive cameras and studio setup that offer great control over the process</a:t>
            </a:r>
          </a:p>
        </p:txBody>
      </p:sp>
    </p:spTree>
    <p:extLst>
      <p:ext uri="{BB962C8B-B14F-4D97-AF65-F5344CB8AC3E}">
        <p14:creationId xmlns:p14="http://schemas.microsoft.com/office/powerpoint/2010/main" val="39321738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BBBD4C-1D8A-AD22-5193-5773344ADE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C9BBB7-9599-CE1E-41BE-791057D8EBEB}"/>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0571FCE-1A6E-24C4-EEA7-805A30668C75}"/>
              </a:ext>
            </a:extLst>
          </p:cNvPr>
          <p:cNvSpPr>
            <a:spLocks noGrp="1"/>
          </p:cNvSpPr>
          <p:nvPr>
            <p:ph idx="1"/>
          </p:nvPr>
        </p:nvSpPr>
        <p:spPr/>
        <p:txBody>
          <a:bodyPr/>
          <a:lstStyle/>
          <a:p>
            <a:pPr marL="0" indent="0">
              <a:buNone/>
            </a:pPr>
            <a:r>
              <a:rPr lang="en-US" dirty="0"/>
              <a:t>a typical day may cost 100s of 1000s of $$$ for camera and lighting</a:t>
            </a:r>
          </a:p>
        </p:txBody>
      </p:sp>
    </p:spTree>
    <p:extLst>
      <p:ext uri="{BB962C8B-B14F-4D97-AF65-F5344CB8AC3E}">
        <p14:creationId xmlns:p14="http://schemas.microsoft.com/office/powerpoint/2010/main" val="143555571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A8B752-866C-DD9F-05DE-D9EB459ACC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95C86F-D557-7806-91CF-EB0F9787D804}"/>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7B0F40B-A95F-FD7D-28E8-998489397C13}"/>
              </a:ext>
            </a:extLst>
          </p:cNvPr>
          <p:cNvSpPr>
            <a:spLocks noGrp="1"/>
          </p:cNvSpPr>
          <p:nvPr>
            <p:ph idx="1"/>
          </p:nvPr>
        </p:nvSpPr>
        <p:spPr/>
        <p:txBody>
          <a:bodyPr/>
          <a:lstStyle/>
          <a:p>
            <a:pPr marL="0" indent="0">
              <a:buNone/>
            </a:pPr>
            <a:r>
              <a:rPr lang="en-US" dirty="0"/>
              <a:t>but for a 10-day shoot, interior and exterior</a:t>
            </a:r>
          </a:p>
        </p:txBody>
      </p:sp>
    </p:spTree>
    <p:extLst>
      <p:ext uri="{BB962C8B-B14F-4D97-AF65-F5344CB8AC3E}">
        <p14:creationId xmlns:p14="http://schemas.microsoft.com/office/powerpoint/2010/main" val="141776039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623350-BC82-86B9-8EE5-C9B4D5AD44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0ABFA2-19DF-7C07-7325-7F7036255546}"/>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1DC4737-1CD9-E3FA-87D5-803E039CB9D3}"/>
              </a:ext>
            </a:extLst>
          </p:cNvPr>
          <p:cNvSpPr>
            <a:spLocks noGrp="1"/>
          </p:cNvSpPr>
          <p:nvPr>
            <p:ph idx="1"/>
          </p:nvPr>
        </p:nvSpPr>
        <p:spPr/>
        <p:txBody>
          <a:bodyPr/>
          <a:lstStyle/>
          <a:p>
            <a:pPr marL="0" indent="0">
              <a:buNone/>
            </a:pPr>
            <a:r>
              <a:rPr lang="en-US" dirty="0"/>
              <a:t>we had USD </a:t>
            </a:r>
            <a:r>
              <a:rPr lang="en-US" dirty="0">
                <a:solidFill>
                  <a:schemeClr val="bg1"/>
                </a:solidFill>
              </a:rPr>
              <a:t>359</a:t>
            </a:r>
            <a:r>
              <a:rPr lang="en-US" dirty="0"/>
              <a:t> total</a:t>
            </a:r>
          </a:p>
        </p:txBody>
      </p:sp>
      <p:sp>
        <p:nvSpPr>
          <p:cNvPr id="4" name="Content Placeholder 2">
            <a:extLst>
              <a:ext uri="{FF2B5EF4-FFF2-40B4-BE49-F238E27FC236}">
                <a16:creationId xmlns:a16="http://schemas.microsoft.com/office/drawing/2014/main" id="{1F7D456E-BE88-7A50-5A6E-69D09565C514}"/>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(yes, that’s three hundred and fifty-nine dollars, at the current exchange rate)</a:t>
            </a:r>
          </a:p>
        </p:txBody>
      </p:sp>
    </p:spTree>
    <p:extLst>
      <p:ext uri="{BB962C8B-B14F-4D97-AF65-F5344CB8AC3E}">
        <p14:creationId xmlns:p14="http://schemas.microsoft.com/office/powerpoint/2010/main" val="370792092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94A2F-E08B-E2CE-1F65-3512F6B956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DC8462-EC32-4610-1278-BB74EFFFE95E}"/>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61A19843-4928-E50A-C1AF-4907B34AC802}"/>
              </a:ext>
            </a:extLst>
          </p:cNvPr>
          <p:cNvSpPr>
            <a:spLocks noGrp="1"/>
          </p:cNvSpPr>
          <p:nvPr>
            <p:ph idx="1"/>
          </p:nvPr>
        </p:nvSpPr>
        <p:spPr/>
        <p:txBody>
          <a:bodyPr/>
          <a:lstStyle/>
          <a:p>
            <a:pPr marL="0" indent="0">
              <a:buNone/>
            </a:pPr>
            <a:r>
              <a:rPr lang="en-US" dirty="0"/>
              <a:t>light – waves – </a:t>
            </a:r>
            <a:r>
              <a:rPr lang="en-US" dirty="0">
                <a:solidFill>
                  <a:srgbClr val="FF0000"/>
                </a:solidFill>
              </a:rPr>
              <a:t>wavelength</a:t>
            </a:r>
            <a:r>
              <a:rPr lang="en-US" dirty="0"/>
              <a:t>, </a:t>
            </a:r>
            <a:r>
              <a:rPr lang="en-US" dirty="0">
                <a:solidFill>
                  <a:srgbClr val="92D050"/>
                </a:solidFill>
              </a:rPr>
              <a:t>wavelength</a:t>
            </a:r>
            <a:r>
              <a:rPr lang="en-US" dirty="0"/>
              <a:t>, </a:t>
            </a:r>
            <a:r>
              <a:rPr lang="en-US" dirty="0">
                <a:solidFill>
                  <a:srgbClr val="00B0F0"/>
                </a:solidFill>
              </a:rPr>
              <a:t>wavelength</a:t>
            </a:r>
          </a:p>
        </p:txBody>
      </p:sp>
    </p:spTree>
    <p:extLst>
      <p:ext uri="{BB962C8B-B14F-4D97-AF65-F5344CB8AC3E}">
        <p14:creationId xmlns:p14="http://schemas.microsoft.com/office/powerpoint/2010/main" val="327421728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AC80D5F6-2347-BFFF-74A2-EF2E7DCB5E06}"/>
              </a:ext>
            </a:extLst>
          </p:cNvPr>
          <p:cNvPicPr>
            <a:picLocks noChangeAspect="1"/>
          </p:cNvPicPr>
          <p:nvPr/>
        </p:nvPicPr>
        <p:blipFill>
          <a:blip r:embed="rId3">
            <a:alphaModFix amt="7000"/>
            <a:extLst>
              <a:ext uri="{BEBA8EAE-BF5A-486C-A8C5-ECC9F3942E4B}">
                <a14:imgProps xmlns:a14="http://schemas.microsoft.com/office/drawing/2010/main">
                  <a14:imgLayer r:embed="rId4">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B0401A3E-053F-D3B3-6F8E-8182F201647A}"/>
              </a:ext>
            </a:extLst>
          </p:cNvPr>
          <p:cNvSpPr>
            <a:spLocks noGrp="1"/>
          </p:cNvSpPr>
          <p:nvPr>
            <p:ph type="ctrTitle"/>
          </p:nvPr>
        </p:nvSpPr>
        <p:spPr>
          <a:xfrm>
            <a:off x="2627086" y="2583543"/>
            <a:ext cx="6937828" cy="2026574"/>
          </a:xfrm>
          <a:solidFill>
            <a:schemeClr val="tx1">
              <a:lumMod val="85000"/>
              <a:lumOff val="15000"/>
              <a:alpha val="50000"/>
            </a:schemeClr>
          </a:solidFill>
          <a:effectLst>
            <a:outerShdw blurRad="88900" dist="63500" dir="5400000" sx="101000" sy="101000" algn="t" rotWithShape="0">
              <a:prstClr val="black">
                <a:alpha val="44000"/>
              </a:prstClr>
            </a:outerShdw>
          </a:effectLst>
        </p:spPr>
        <p:txBody>
          <a:bodyPr tIns="182880" bIns="365760">
            <a:normAutofit/>
          </a:bodyPr>
          <a:lstStyle/>
          <a:p>
            <a:r>
              <a:rPr lang="en-US" sz="3200" spc="300" dirty="0">
                <a:solidFill>
                  <a:schemeClr val="bg1">
                    <a:lumMod val="85000"/>
                  </a:schemeClr>
                </a:solidFill>
                <a:latin typeface="Arial Nova Light" panose="020B0304020202020204" pitchFamily="34" charset="0"/>
                <a:cs typeface="Courier New" panose="02070309020205020404" pitchFamily="49" charset="0"/>
              </a:rPr>
              <a:t>K-MEANS</a:t>
            </a:r>
            <a:br>
              <a:rPr lang="en-US" sz="3600" dirty="0">
                <a:solidFill>
                  <a:schemeClr val="bg1">
                    <a:lumMod val="85000"/>
                  </a:schemeClr>
                </a:solidFill>
                <a:latin typeface="Arial Nova Light" panose="020B0304020202020204" pitchFamily="34" charset="0"/>
                <a:cs typeface="Courier New" panose="02070309020205020404" pitchFamily="49" charset="0"/>
              </a:rPr>
            </a:br>
            <a:r>
              <a:rPr lang="en-US" i="1" spc="0" dirty="0">
                <a:latin typeface="Garamond" panose="02020404030301010803" pitchFamily="18" charset="0"/>
                <a:cs typeface="Courier New" panose="02070309020205020404" pitchFamily="49" charset="0"/>
              </a:rPr>
              <a:t>&amp;</a:t>
            </a:r>
            <a:r>
              <a:rPr lang="en-US" spc="0" dirty="0">
                <a:latin typeface="Arial Nova Light" panose="020B0304020202020204" pitchFamily="34" charset="0"/>
                <a:cs typeface="Courier New" panose="02070309020205020404" pitchFamily="49" charset="0"/>
              </a:rPr>
              <a:t> FRIENDS</a:t>
            </a:r>
            <a:endParaRPr lang="en-US" sz="2400" spc="0" dirty="0">
              <a:latin typeface="Arial Nova Light" panose="020B0304020202020204" pitchFamily="34" charset="0"/>
              <a:cs typeface="Courier New" panose="02070309020205020404" pitchFamily="49" charset="0"/>
            </a:endParaRPr>
          </a:p>
        </p:txBody>
      </p:sp>
      <p:sp>
        <p:nvSpPr>
          <p:cNvPr id="3" name="Subtitle 2">
            <a:extLst>
              <a:ext uri="{FF2B5EF4-FFF2-40B4-BE49-F238E27FC236}">
                <a16:creationId xmlns:a16="http://schemas.microsoft.com/office/drawing/2014/main" id="{A4259455-96EA-653F-48FC-21F9B6D34102}"/>
              </a:ext>
            </a:extLst>
          </p:cNvPr>
          <p:cNvSpPr>
            <a:spLocks noGrp="1"/>
          </p:cNvSpPr>
          <p:nvPr>
            <p:ph type="subTitle" idx="1"/>
          </p:nvPr>
        </p:nvSpPr>
        <p:spPr>
          <a:xfrm>
            <a:off x="1524000" y="4702192"/>
            <a:ext cx="9144000" cy="377808"/>
          </a:xfrm>
          <a:noFill/>
          <a:effectLst/>
        </p:spPr>
        <p:txBody>
          <a:bodyPr>
            <a:normAutofit/>
          </a:bodyPr>
          <a:lstStyle/>
          <a:p>
            <a:pPr>
              <a:lnSpc>
                <a:spcPct val="100000"/>
              </a:lnSpc>
              <a:spcBef>
                <a:spcPts val="0"/>
              </a:spcBef>
            </a:pPr>
            <a:r>
              <a:rPr lang="en-US" sz="1400" spc="300" dirty="0">
                <a:solidFill>
                  <a:schemeClr val="bg1">
                    <a:lumMod val="75000"/>
                  </a:schemeClr>
                </a:solidFill>
              </a:rPr>
              <a:t>EXPLORING CLUSTERING WITH PHOTOGRAPHS</a:t>
            </a:r>
          </a:p>
        </p:txBody>
      </p:sp>
      <p:sp>
        <p:nvSpPr>
          <p:cNvPr id="4" name="Subtitle 2">
            <a:extLst>
              <a:ext uri="{FF2B5EF4-FFF2-40B4-BE49-F238E27FC236}">
                <a16:creationId xmlns:a16="http://schemas.microsoft.com/office/drawing/2014/main" id="{F94467FA-86A1-EBF5-1E20-B63502769C7C}"/>
              </a:ext>
            </a:extLst>
          </p:cNvPr>
          <p:cNvSpPr txBox="1">
            <a:spLocks/>
          </p:cNvSpPr>
          <p:nvPr/>
        </p:nvSpPr>
        <p:spPr>
          <a:xfrm>
            <a:off x="1524000" y="5779775"/>
            <a:ext cx="9144000" cy="377808"/>
          </a:xfrm>
          <a:prstGeom prst="rect">
            <a:avLst/>
          </a:prstGeom>
          <a:noFill/>
          <a:effectLst/>
        </p:spPr>
        <p:txBody>
          <a:bodyPr vert="horz" lIns="91440" tIns="45720" rIns="91440" bIns="45720" rtlCol="0">
            <a:normAutofit/>
          </a:bodyPr>
          <a:lstStyle>
            <a:lvl1pPr marL="0" indent="0" algn="ctr" defTabSz="914400" rtl="0" eaLnBrk="1" latinLnBrk="0" hangingPunct="1">
              <a:lnSpc>
                <a:spcPct val="150000"/>
              </a:lnSpc>
              <a:spcBef>
                <a:spcPts val="10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457200" indent="0" algn="ctr" defTabSz="914400" rtl="0" eaLnBrk="1" latinLnBrk="0" hangingPunct="1">
              <a:lnSpc>
                <a:spcPct val="150000"/>
              </a:lnSpc>
              <a:spcBef>
                <a:spcPts val="500"/>
              </a:spcBef>
              <a:buFont typeface="Arial" panose="020B0604020202020204" pitchFamily="34" charset="0"/>
              <a:buNone/>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914400" indent="0" algn="ctr" defTabSz="914400" rtl="0" eaLnBrk="1" latinLnBrk="0" hangingPunct="1">
              <a:lnSpc>
                <a:spcPct val="150000"/>
              </a:lnSpc>
              <a:spcBef>
                <a:spcPts val="500"/>
              </a:spcBef>
              <a:buFont typeface="Arial" panose="020B0604020202020204" pitchFamily="34" charset="0"/>
              <a:buNone/>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3716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18288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spcBef>
                <a:spcPts val="0"/>
              </a:spcBef>
            </a:pPr>
            <a:r>
              <a:rPr lang="en-US" sz="1200" spc="300" dirty="0" err="1">
                <a:solidFill>
                  <a:schemeClr val="accent4">
                    <a:lumMod val="60000"/>
                    <a:lumOff val="40000"/>
                  </a:schemeClr>
                </a:solidFill>
                <a:effectLst>
                  <a:outerShdw blurRad="38100" dist="38100" dir="2700000" algn="tl">
                    <a:srgbClr val="000000">
                      <a:alpha val="43137"/>
                    </a:srgbClr>
                  </a:outerShdw>
                </a:effectLst>
              </a:rPr>
              <a:t>shaurya</a:t>
            </a:r>
            <a:r>
              <a:rPr lang="en-US" sz="1200" spc="300" dirty="0">
                <a:solidFill>
                  <a:schemeClr val="accent4">
                    <a:lumMod val="60000"/>
                    <a:lumOff val="40000"/>
                  </a:schemeClr>
                </a:solidFill>
                <a:effectLst>
                  <a:outerShdw blurRad="38100" dist="38100" dir="2700000" algn="tl">
                    <a:srgbClr val="000000">
                      <a:alpha val="43137"/>
                    </a:srgbClr>
                  </a:outerShdw>
                </a:effectLst>
              </a:rPr>
              <a:t> </a:t>
            </a:r>
            <a:r>
              <a:rPr lang="en-US" sz="1200" spc="300" dirty="0" err="1">
                <a:solidFill>
                  <a:schemeClr val="accent4">
                    <a:lumMod val="60000"/>
                    <a:lumOff val="40000"/>
                  </a:schemeClr>
                </a:solidFill>
                <a:effectLst>
                  <a:outerShdw blurRad="38100" dist="38100" dir="2700000" algn="tl">
                    <a:srgbClr val="000000">
                      <a:alpha val="43137"/>
                    </a:srgbClr>
                  </a:outerShdw>
                </a:effectLst>
              </a:rPr>
              <a:t>agarwal</a:t>
            </a:r>
            <a:endParaRPr lang="en-US" sz="1200" spc="300" dirty="0">
              <a:solidFill>
                <a:schemeClr val="accent4">
                  <a:lumMod val="60000"/>
                  <a:lumOff val="4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089478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AD5B7F-9149-67E1-C02A-254C9BF250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330235-2B92-E6A2-0C68-3B802EDDF976}"/>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A53A7927-D142-605B-8B1B-453004099FD4}"/>
              </a:ext>
            </a:extLst>
          </p:cNvPr>
          <p:cNvSpPr>
            <a:spLocks noGrp="1"/>
          </p:cNvSpPr>
          <p:nvPr>
            <p:ph idx="1"/>
          </p:nvPr>
        </p:nvSpPr>
        <p:spPr/>
        <p:txBody>
          <a:bodyPr/>
          <a:lstStyle/>
          <a:p>
            <a:pPr marL="0" indent="0">
              <a:buNone/>
            </a:pPr>
            <a:r>
              <a:rPr lang="en-US" dirty="0"/>
              <a:t>light – colors – </a:t>
            </a: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p:txBody>
      </p:sp>
    </p:spTree>
    <p:extLst>
      <p:ext uri="{BB962C8B-B14F-4D97-AF65-F5344CB8AC3E}">
        <p14:creationId xmlns:p14="http://schemas.microsoft.com/office/powerpoint/2010/main" val="270711476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E8BC08-3839-8141-D576-C50AFAC8DF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540956-21BD-F7A6-162E-6C4365A4C94B}"/>
              </a:ext>
            </a:extLst>
          </p:cNvPr>
          <p:cNvSpPr>
            <a:spLocks noGrp="1"/>
          </p:cNvSpPr>
          <p:nvPr>
            <p:ph type="title"/>
          </p:nvPr>
        </p:nvSpPr>
        <p:spPr/>
        <p:txBody>
          <a:bodyPr/>
          <a:lstStyle/>
          <a:p>
            <a:r>
              <a:rPr lang="en-US" dirty="0"/>
              <a:t>how do you pick the </a:t>
            </a:r>
            <a:r>
              <a:rPr lang="en-US" dirty="0">
                <a:solidFill>
                  <a:srgbClr val="FF0000"/>
                </a:solidFill>
              </a:rPr>
              <a:t>co</a:t>
            </a:r>
            <a:r>
              <a:rPr lang="en-US" dirty="0">
                <a:solidFill>
                  <a:srgbClr val="00B050"/>
                </a:solidFill>
              </a:rPr>
              <a:t>lo</a:t>
            </a:r>
            <a:r>
              <a:rPr lang="en-US" dirty="0">
                <a:solidFill>
                  <a:srgbClr val="0070C0"/>
                </a:solidFill>
              </a:rPr>
              <a:t>rs</a:t>
            </a:r>
            <a:r>
              <a:rPr lang="en-US" dirty="0"/>
              <a:t>?</a:t>
            </a:r>
          </a:p>
        </p:txBody>
      </p:sp>
      <p:sp>
        <p:nvSpPr>
          <p:cNvPr id="3" name="Content Placeholder 2">
            <a:extLst>
              <a:ext uri="{FF2B5EF4-FFF2-40B4-BE49-F238E27FC236}">
                <a16:creationId xmlns:a16="http://schemas.microsoft.com/office/drawing/2014/main" id="{5B43A8A2-F312-58C6-9804-8CE65E4A1C6B}"/>
              </a:ext>
            </a:extLst>
          </p:cNvPr>
          <p:cNvSpPr>
            <a:spLocks noGrp="1"/>
          </p:cNvSpPr>
          <p:nvPr>
            <p:ph idx="1"/>
          </p:nvPr>
        </p:nvSpPr>
        <p:spPr/>
        <p:txBody>
          <a:bodyPr/>
          <a:lstStyle/>
          <a:p>
            <a:pPr marL="0" indent="0">
              <a:buNone/>
            </a:pPr>
            <a:r>
              <a:rPr lang="en-US" dirty="0"/>
              <a:t>I used k-means++ to do it</a:t>
            </a:r>
          </a:p>
        </p:txBody>
      </p:sp>
      <p:sp>
        <p:nvSpPr>
          <p:cNvPr id="4" name="Content Placeholder 2">
            <a:extLst>
              <a:ext uri="{FF2B5EF4-FFF2-40B4-BE49-F238E27FC236}">
                <a16:creationId xmlns:a16="http://schemas.microsoft.com/office/drawing/2014/main" id="{9FDB7926-8020-1547-9DF8-9F67DEAE0C45}"/>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we’ll cover K-means first, the ++ is a way to better select the initial conditions, you’ll see</a:t>
            </a:r>
          </a:p>
        </p:txBody>
      </p:sp>
    </p:spTree>
    <p:extLst>
      <p:ext uri="{BB962C8B-B14F-4D97-AF65-F5344CB8AC3E}">
        <p14:creationId xmlns:p14="http://schemas.microsoft.com/office/powerpoint/2010/main" val="272963916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5E444-7073-4891-91C7-02BAE3C70D7D}"/>
              </a:ext>
            </a:extLst>
          </p:cNvPr>
          <p:cNvSpPr>
            <a:spLocks noGrp="1"/>
          </p:cNvSpPr>
          <p:nvPr>
            <p:ph type="title"/>
          </p:nvPr>
        </p:nvSpPr>
        <p:spPr/>
        <p:txBody>
          <a:bodyPr/>
          <a:lstStyle/>
          <a:p>
            <a:r>
              <a:rPr lang="en-US" dirty="0"/>
              <a:t>.</a:t>
            </a:r>
          </a:p>
        </p:txBody>
      </p:sp>
      <p:sp>
        <p:nvSpPr>
          <p:cNvPr id="3" name="Content Placeholder 2">
            <a:extLst>
              <a:ext uri="{FF2B5EF4-FFF2-40B4-BE49-F238E27FC236}">
                <a16:creationId xmlns:a16="http://schemas.microsoft.com/office/drawing/2014/main" id="{A9EBAE3A-C63E-528E-6C26-8873AC919FBA}"/>
              </a:ext>
            </a:extLst>
          </p:cNvPr>
          <p:cNvSpPr>
            <a:spLocks noGrp="1"/>
          </p:cNvSpPr>
          <p:nvPr>
            <p:ph idx="1"/>
          </p:nvPr>
        </p:nvSpPr>
        <p:spPr/>
        <p:txBody>
          <a:bodyPr/>
          <a:lstStyle/>
          <a:p>
            <a:pPr marL="0" indent="0">
              <a:buNone/>
            </a:pPr>
            <a:r>
              <a:rPr lang="en-US" dirty="0"/>
              <a:t>let’s see how</a:t>
            </a:r>
          </a:p>
        </p:txBody>
      </p:sp>
      <p:sp>
        <p:nvSpPr>
          <p:cNvPr id="6" name="Content Placeholder 2">
            <a:extLst>
              <a:ext uri="{FF2B5EF4-FFF2-40B4-BE49-F238E27FC236}">
                <a16:creationId xmlns:a16="http://schemas.microsoft.com/office/drawing/2014/main" id="{3577DC3B-488F-E731-B668-629B850A0461}"/>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there really is no math to it... </a:t>
            </a:r>
          </a:p>
        </p:txBody>
      </p:sp>
    </p:spTree>
    <p:extLst>
      <p:ext uri="{BB962C8B-B14F-4D97-AF65-F5344CB8AC3E}">
        <p14:creationId xmlns:p14="http://schemas.microsoft.com/office/powerpoint/2010/main" val="371986972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641185-8FA8-159B-B6BD-956E51BEDC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BF4D73-27BF-8AA8-0318-1E2BCC8C013A}"/>
              </a:ext>
            </a:extLst>
          </p:cNvPr>
          <p:cNvSpPr>
            <a:spLocks noGrp="1"/>
          </p:cNvSpPr>
          <p:nvPr>
            <p:ph type="title"/>
          </p:nvPr>
        </p:nvSpPr>
        <p:spPr/>
        <p:txBody>
          <a:bodyPr/>
          <a:lstStyle/>
          <a:p>
            <a:r>
              <a:rPr lang="en-US" dirty="0"/>
              <a:t>math*</a:t>
            </a:r>
          </a:p>
        </p:txBody>
      </p:sp>
      <p:sp>
        <p:nvSpPr>
          <p:cNvPr id="3" name="Text Placeholder 2">
            <a:extLst>
              <a:ext uri="{FF2B5EF4-FFF2-40B4-BE49-F238E27FC236}">
                <a16:creationId xmlns:a16="http://schemas.microsoft.com/office/drawing/2014/main" id="{9C90F8A0-452B-49B6-949B-3935BFBE4416}"/>
              </a:ext>
            </a:extLst>
          </p:cNvPr>
          <p:cNvSpPr>
            <a:spLocks noGrp="1"/>
          </p:cNvSpPr>
          <p:nvPr>
            <p:ph type="body" idx="1"/>
          </p:nvPr>
        </p:nvSpPr>
        <p:spPr/>
        <p:txBody>
          <a:bodyPr/>
          <a:lstStyle/>
          <a:p>
            <a:r>
              <a:rPr lang="en-US" dirty="0"/>
              <a:t>how clustering works</a:t>
            </a:r>
          </a:p>
        </p:txBody>
      </p:sp>
    </p:spTree>
    <p:extLst>
      <p:ext uri="{BB962C8B-B14F-4D97-AF65-F5344CB8AC3E}">
        <p14:creationId xmlns:p14="http://schemas.microsoft.com/office/powerpoint/2010/main" val="379514304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a:xfrm>
            <a:off x="838201" y="1364344"/>
            <a:ext cx="5257800" cy="4812619"/>
          </a:xfrm>
        </p:spPr>
        <p:txBody>
          <a:bodyPr>
            <a:normAutofit/>
          </a:bodyPr>
          <a:lstStyle/>
          <a:p>
            <a:pPr marL="0" indent="0">
              <a:buNone/>
            </a:pPr>
            <a:r>
              <a:rPr lang="en-US" dirty="0"/>
              <a:t>imagine you have a bunch of marbles of different colors, and you want to organize them into groups</a:t>
            </a:r>
          </a:p>
        </p:txBody>
      </p:sp>
      <p:pic>
        <p:nvPicPr>
          <p:cNvPr id="5" name="Picture 4" descr="A group of colorful marbles&#10;&#10;Description automatically generated">
            <a:extLst>
              <a:ext uri="{FF2B5EF4-FFF2-40B4-BE49-F238E27FC236}">
                <a16:creationId xmlns:a16="http://schemas.microsoft.com/office/drawing/2014/main" id="{D1EE4951-ACED-D44A-64ED-860657AAF0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1181" y="1364344"/>
            <a:ext cx="4812619" cy="4812619"/>
          </a:xfrm>
          <a:prstGeom prst="rect">
            <a:avLst/>
          </a:prstGeom>
        </p:spPr>
      </p:pic>
    </p:spTree>
    <p:extLst>
      <p:ext uri="{BB962C8B-B14F-4D97-AF65-F5344CB8AC3E}">
        <p14:creationId xmlns:p14="http://schemas.microsoft.com/office/powerpoint/2010/main" val="247802840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a:xfrm>
            <a:off x="838200" y="1364344"/>
            <a:ext cx="5257800" cy="4812619"/>
          </a:xfrm>
        </p:spPr>
        <p:txBody>
          <a:bodyPr>
            <a:normAutofit/>
          </a:bodyPr>
          <a:lstStyle/>
          <a:p>
            <a:pPr marL="0" indent="0">
              <a:buNone/>
            </a:pPr>
            <a:r>
              <a:rPr lang="en-US" sz="2400" dirty="0"/>
              <a:t>the k-means method is like deciding to group the marbles </a:t>
            </a:r>
          </a:p>
          <a:p>
            <a:pPr marL="0" indent="0">
              <a:buNone/>
            </a:pPr>
            <a:r>
              <a:rPr lang="en-US" sz="2400" dirty="0"/>
              <a:t>based on how close they are to each other (in color)</a:t>
            </a:r>
          </a:p>
        </p:txBody>
      </p:sp>
      <p:pic>
        <p:nvPicPr>
          <p:cNvPr id="5" name="Picture 4" descr="A group of colorful marbles&#10;&#10;Description automatically generated">
            <a:extLst>
              <a:ext uri="{FF2B5EF4-FFF2-40B4-BE49-F238E27FC236}">
                <a16:creationId xmlns:a16="http://schemas.microsoft.com/office/drawing/2014/main" id="{EC547072-174A-DB84-4EC1-0AFF0AB268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1180" y="1364343"/>
            <a:ext cx="4812619" cy="4812619"/>
          </a:xfrm>
          <a:prstGeom prst="rect">
            <a:avLst/>
          </a:prstGeom>
        </p:spPr>
      </p:pic>
    </p:spTree>
    <p:extLst>
      <p:ext uri="{BB962C8B-B14F-4D97-AF65-F5344CB8AC3E}">
        <p14:creationId xmlns:p14="http://schemas.microsoft.com/office/powerpoint/2010/main" val="71482164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a:xfrm>
            <a:off x="838200" y="1364344"/>
            <a:ext cx="5257800" cy="4812619"/>
          </a:xfrm>
        </p:spPr>
        <p:txBody>
          <a:bodyPr>
            <a:normAutofit/>
          </a:bodyPr>
          <a:lstStyle/>
          <a:p>
            <a:pPr marL="0" indent="0">
              <a:buNone/>
            </a:pPr>
            <a:r>
              <a:rPr lang="en-US" dirty="0"/>
              <a:t>the "k" in k-means is deciding how many groups you want </a:t>
            </a:r>
          </a:p>
        </p:txBody>
      </p:sp>
      <p:pic>
        <p:nvPicPr>
          <p:cNvPr id="5" name="Picture 4" descr="A group of colorful marbles&#10;&#10;Description automatically generated">
            <a:extLst>
              <a:ext uri="{FF2B5EF4-FFF2-40B4-BE49-F238E27FC236}">
                <a16:creationId xmlns:a16="http://schemas.microsoft.com/office/drawing/2014/main" id="{FA80C425-959D-A790-5B74-E80EC3180E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96200" y="1364344"/>
            <a:ext cx="2286000" cy="2286000"/>
          </a:xfrm>
          <a:prstGeom prst="rect">
            <a:avLst/>
          </a:prstGeom>
        </p:spPr>
      </p:pic>
      <p:pic>
        <p:nvPicPr>
          <p:cNvPr id="9" name="Picture 8" descr="A group of colorful balls&#10;&#10;Description automatically generated">
            <a:extLst>
              <a:ext uri="{FF2B5EF4-FFF2-40B4-BE49-F238E27FC236}">
                <a16:creationId xmlns:a16="http://schemas.microsoft.com/office/drawing/2014/main" id="{09FDC8B9-4759-C3DB-099E-FF81E7FB0E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64390" y="3890963"/>
            <a:ext cx="2286000" cy="2286000"/>
          </a:xfrm>
          <a:prstGeom prst="rect">
            <a:avLst/>
          </a:prstGeom>
        </p:spPr>
      </p:pic>
      <p:pic>
        <p:nvPicPr>
          <p:cNvPr id="7" name="Picture 6" descr="A box of colorful balls&#10;&#10;Description automatically generated">
            <a:extLst>
              <a:ext uri="{FF2B5EF4-FFF2-40B4-BE49-F238E27FC236}">
                <a16:creationId xmlns:a16="http://schemas.microsoft.com/office/drawing/2014/main" id="{643A2A50-0A11-F9C5-3C6E-09C2204DD54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87195" y="3890963"/>
            <a:ext cx="2286000" cy="2286000"/>
          </a:xfrm>
          <a:prstGeom prst="rect">
            <a:avLst/>
          </a:prstGeom>
        </p:spPr>
      </p:pic>
    </p:spTree>
    <p:extLst>
      <p:ext uri="{BB962C8B-B14F-4D97-AF65-F5344CB8AC3E}">
        <p14:creationId xmlns:p14="http://schemas.microsoft.com/office/powerpoint/2010/main" val="376487526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p:txBody>
          <a:bodyPr/>
          <a:lstStyle/>
          <a:p>
            <a:pPr marL="0" indent="0">
              <a:buNone/>
            </a:pPr>
            <a:r>
              <a:rPr lang="en-US" dirty="0">
                <a:solidFill>
                  <a:schemeClr val="bg1"/>
                </a:solidFill>
              </a:rPr>
              <a:t>Initialize</a:t>
            </a:r>
          </a:p>
          <a:p>
            <a:pPr marL="0" indent="0">
              <a:buNone/>
            </a:pPr>
            <a:r>
              <a:rPr lang="en-US" dirty="0">
                <a:solidFill>
                  <a:schemeClr val="bg1"/>
                </a:solidFill>
              </a:rPr>
              <a:t>Assign</a:t>
            </a:r>
          </a:p>
          <a:p>
            <a:pPr marL="0" indent="0">
              <a:buNone/>
            </a:pPr>
            <a:r>
              <a:rPr lang="en-US" dirty="0">
                <a:solidFill>
                  <a:schemeClr val="bg1"/>
                </a:solidFill>
              </a:rPr>
              <a:t>Update</a:t>
            </a:r>
          </a:p>
          <a:p>
            <a:pPr marL="0" indent="0">
              <a:buNone/>
            </a:pPr>
            <a:r>
              <a:rPr lang="en-US" dirty="0">
                <a:solidFill>
                  <a:schemeClr val="bg1"/>
                </a:solidFill>
              </a:rPr>
              <a:t>Repeat</a:t>
            </a:r>
          </a:p>
          <a:p>
            <a:pPr marL="0" indent="0">
              <a:buNone/>
            </a:pPr>
            <a:endParaRPr lang="en-US" dirty="0">
              <a:solidFill>
                <a:schemeClr val="bg1"/>
              </a:solidFill>
            </a:endParaRPr>
          </a:p>
        </p:txBody>
      </p:sp>
    </p:spTree>
    <p:extLst>
      <p:ext uri="{BB962C8B-B14F-4D97-AF65-F5344CB8AC3E}">
        <p14:creationId xmlns:p14="http://schemas.microsoft.com/office/powerpoint/2010/main" val="73253422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Initialize</a:t>
            </a:r>
          </a:p>
          <a:p>
            <a:pPr marL="0" indent="0">
              <a:buNone/>
            </a:pPr>
            <a:r>
              <a:rPr lang="en-US" dirty="0"/>
              <a:t>Start by selecting k initial centroids, where k is a predefined number of clusters</a:t>
            </a:r>
          </a:p>
        </p:txBody>
      </p:sp>
      <p:sp>
        <p:nvSpPr>
          <p:cNvPr id="4" name="Content Placeholder 2">
            <a:extLst>
              <a:ext uri="{FF2B5EF4-FFF2-40B4-BE49-F238E27FC236}">
                <a16:creationId xmlns:a16="http://schemas.microsoft.com/office/drawing/2014/main" id="{C8736586-C7AF-94CC-9A46-2C7AD396180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2400"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122225064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08567F-541F-433E-354A-C64478F20F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EA72B7-BA00-0916-A610-DA2E1CB84030}"/>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033AD245-3621-4A0F-FC90-627B82F1F02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Assign</a:t>
            </a:r>
          </a:p>
          <a:p>
            <a:pPr marL="0" indent="0">
              <a:buNone/>
            </a:pPr>
            <a:r>
              <a:rPr lang="en-US" dirty="0"/>
              <a:t>each data point to the </a:t>
            </a:r>
            <a:r>
              <a:rPr lang="en-US" b="1" dirty="0"/>
              <a:t>closest</a:t>
            </a:r>
            <a:r>
              <a:rPr lang="en-US" dirty="0"/>
              <a:t> centroid, creating clusters.</a:t>
            </a:r>
          </a:p>
        </p:txBody>
      </p:sp>
      <p:sp>
        <p:nvSpPr>
          <p:cNvPr id="5" name="Content Placeholder 2">
            <a:extLst>
              <a:ext uri="{FF2B5EF4-FFF2-40B4-BE49-F238E27FC236}">
                <a16:creationId xmlns:a16="http://schemas.microsoft.com/office/drawing/2014/main" id="{11D8AE82-5FB5-57E1-9557-BFC1BDA53425}"/>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sz="2800" dirty="0">
                <a:solidFill>
                  <a:schemeClr val="tx1">
                    <a:lumMod val="65000"/>
                    <a:lumOff val="35000"/>
                  </a:schemeClr>
                </a:solidFill>
              </a:rPr>
              <a:t>Assign</a:t>
            </a:r>
            <a:endParaRPr lang="en-US" dirty="0">
              <a:solidFill>
                <a:schemeClr val="tx1">
                  <a:lumMod val="65000"/>
                  <a:lumOff val="35000"/>
                </a:schemeClr>
              </a:solidFill>
            </a:endParaRP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endParaRPr lang="en-US" dirty="0">
              <a:solidFill>
                <a:schemeClr val="tx1">
                  <a:lumMod val="65000"/>
                  <a:lumOff val="35000"/>
                </a:schemeClr>
              </a:solidFill>
            </a:endParaRPr>
          </a:p>
        </p:txBody>
      </p:sp>
      <p:sp>
        <p:nvSpPr>
          <p:cNvPr id="6" name="Content Placeholder 2">
            <a:extLst>
              <a:ext uri="{FF2B5EF4-FFF2-40B4-BE49-F238E27FC236}">
                <a16:creationId xmlns:a16="http://schemas.microsoft.com/office/drawing/2014/main" id="{ABF14BAD-288D-1DC7-D4C0-E573A42DEA87}"/>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“distance” is how you find the closest centroid, define distance to mean the unit measure of the feature(s) you cluster  on</a:t>
            </a:r>
          </a:p>
        </p:txBody>
      </p:sp>
    </p:spTree>
    <p:extLst>
      <p:ext uri="{BB962C8B-B14F-4D97-AF65-F5344CB8AC3E}">
        <p14:creationId xmlns:p14="http://schemas.microsoft.com/office/powerpoint/2010/main" val="174582117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2DFBBA-FA18-54C3-2667-D6B1E1008035}"/>
              </a:ext>
            </a:extLst>
          </p:cNvPr>
          <p:cNvPicPr>
            <a:picLocks noChangeAspect="1"/>
          </p:cNvPicPr>
          <p:nvPr/>
        </p:nvPicPr>
        <p:blipFill>
          <a:blip r:embed="rId3">
            <a:alphaModFix amt="4000"/>
            <a:extLst>
              <a:ext uri="{BEBA8EAE-BF5A-486C-A8C5-ECC9F3942E4B}">
                <a14:imgProps xmlns:a14="http://schemas.microsoft.com/office/drawing/2010/main">
                  <a14:imgLayer r:embed="rId4">
                    <a14:imgEffect>
                      <a14:colorTemperature colorTemp="3313"/>
                    </a14:imgEffect>
                    <a14:imgEffect>
                      <a14:saturation sat="94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7463EC99-524C-A32D-03FE-FD6F25753947}"/>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5DD4162-8140-A84E-7D3E-3410D7656D52}"/>
              </a:ext>
            </a:extLst>
          </p:cNvPr>
          <p:cNvSpPr>
            <a:spLocks noGrp="1"/>
          </p:cNvSpPr>
          <p:nvPr>
            <p:ph idx="1"/>
          </p:nvPr>
        </p:nvSpPr>
        <p:spPr/>
        <p:txBody>
          <a:bodyPr/>
          <a:lstStyle/>
          <a:p>
            <a:r>
              <a:rPr lang="en-US" dirty="0"/>
              <a:t>motivation</a:t>
            </a:r>
          </a:p>
          <a:p>
            <a:r>
              <a:rPr lang="en-US" dirty="0"/>
              <a:t>movie</a:t>
            </a:r>
          </a:p>
          <a:p>
            <a:r>
              <a:rPr lang="en-US" dirty="0"/>
              <a:t>math</a:t>
            </a:r>
          </a:p>
          <a:p>
            <a:r>
              <a:rPr lang="en-US" dirty="0"/>
              <a:t>method</a:t>
            </a:r>
          </a:p>
          <a:p>
            <a:r>
              <a:rPr lang="en-US" dirty="0"/>
              <a:t>more</a:t>
            </a:r>
          </a:p>
          <a:p>
            <a:endParaRPr lang="en-US" dirty="0"/>
          </a:p>
        </p:txBody>
      </p:sp>
    </p:spTree>
    <p:extLst>
      <p:ext uri="{BB962C8B-B14F-4D97-AF65-F5344CB8AC3E}">
        <p14:creationId xmlns:p14="http://schemas.microsoft.com/office/powerpoint/2010/main" val="154169828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077F6D-A251-BEE4-56A6-5954654281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42E04B-459A-C47E-7784-BAB43574A85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34A5C3A4-2A74-70A4-37C2-A7779CA3C315}"/>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Update</a:t>
            </a:r>
          </a:p>
          <a:p>
            <a:pPr marL="0" indent="0">
              <a:buNone/>
            </a:pPr>
            <a:r>
              <a:rPr lang="en-US" dirty="0"/>
              <a:t>Recalculate the centroids as the mean of all points in each cluster</a:t>
            </a:r>
          </a:p>
        </p:txBody>
      </p:sp>
      <p:sp>
        <p:nvSpPr>
          <p:cNvPr id="4" name="Content Placeholder 2">
            <a:extLst>
              <a:ext uri="{FF2B5EF4-FFF2-40B4-BE49-F238E27FC236}">
                <a16:creationId xmlns:a16="http://schemas.microsoft.com/office/drawing/2014/main" id="{1070DA53-AEE5-CD4F-418F-8CC289F6471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sz="2800" dirty="0">
                <a:solidFill>
                  <a:schemeClr val="tx1">
                    <a:lumMod val="65000"/>
                    <a:lumOff val="35000"/>
                  </a:schemeClr>
                </a:solidFill>
              </a:rPr>
              <a:t>Update</a:t>
            </a:r>
            <a:endParaRPr lang="en-US" dirty="0">
              <a:solidFill>
                <a:schemeClr val="tx1">
                  <a:lumMod val="65000"/>
                  <a:lumOff val="35000"/>
                </a:schemeClr>
              </a:solidFill>
            </a:endParaRP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41223407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Repeat</a:t>
            </a:r>
          </a:p>
          <a:p>
            <a:pPr marL="0" indent="0">
              <a:buNone/>
            </a:pPr>
            <a:r>
              <a:rPr lang="en-US" dirty="0"/>
              <a:t>the assignment and update steps until the centroids no longer change significantly, indicating convergence</a:t>
            </a:r>
          </a:p>
        </p:txBody>
      </p:sp>
      <p:sp>
        <p:nvSpPr>
          <p:cNvPr id="4" name="Content Placeholder 2">
            <a:extLst>
              <a:ext uri="{FF2B5EF4-FFF2-40B4-BE49-F238E27FC236}">
                <a16:creationId xmlns:a16="http://schemas.microsoft.com/office/drawing/2014/main" id="{F6077E64-ACD7-2F4B-BB8D-B0C5FD443778}"/>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sz="2800" dirty="0">
                <a:solidFill>
                  <a:schemeClr val="tx1">
                    <a:lumMod val="65000"/>
                    <a:lumOff val="35000"/>
                  </a:schemeClr>
                </a:solidFill>
              </a:rPr>
              <a:t>Repeat</a:t>
            </a:r>
            <a:endParaRPr lang="en-US" dirty="0">
              <a:solidFill>
                <a:schemeClr val="tx1">
                  <a:lumMod val="65000"/>
                  <a:lumOff val="35000"/>
                </a:schemeClr>
              </a:solidFill>
            </a:endParaRP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236060820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69CF39-8E37-2585-2971-F2EA23EB8A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0A45B7-ECD8-DD1E-8F1D-89F7BE73BD3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9550F4C5-37C7-EA1D-68D3-2617C63A09FD}"/>
              </a:ext>
            </a:extLst>
          </p:cNvPr>
          <p:cNvSpPr>
            <a:spLocks noGrp="1"/>
          </p:cNvSpPr>
          <p:nvPr>
            <p:ph idx="1"/>
          </p:nvPr>
        </p:nvSpPr>
        <p:spPr>
          <a:xfrm>
            <a:off x="838200" y="1364344"/>
            <a:ext cx="8240486" cy="4812619"/>
          </a:xfrm>
        </p:spPr>
        <p:txBody>
          <a:bodyPr/>
          <a:lstStyle/>
          <a:p>
            <a:pPr marL="0" indent="0">
              <a:buNone/>
            </a:pPr>
            <a:r>
              <a:rPr lang="en-US" i="1" dirty="0">
                <a:solidFill>
                  <a:schemeClr val="bg1"/>
                </a:solidFill>
              </a:rPr>
              <a:t>Limit</a:t>
            </a:r>
          </a:p>
          <a:p>
            <a:pPr marL="0" indent="0">
              <a:buNone/>
            </a:pPr>
            <a:r>
              <a:rPr lang="en-US" dirty="0"/>
              <a:t>Often the centroids do not seem to converge, but dance around the convergence points, this is when we stop the algorithm by specifying the maximum number of iterations</a:t>
            </a:r>
          </a:p>
        </p:txBody>
      </p:sp>
      <p:sp>
        <p:nvSpPr>
          <p:cNvPr id="4" name="Content Placeholder 2">
            <a:extLst>
              <a:ext uri="{FF2B5EF4-FFF2-40B4-BE49-F238E27FC236}">
                <a16:creationId xmlns:a16="http://schemas.microsoft.com/office/drawing/2014/main" id="{E11197B3-A363-7162-8D2B-C56CDEE9AA6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r>
              <a:rPr lang="en-US" sz="2800" i="1" dirty="0">
                <a:solidFill>
                  <a:schemeClr val="tx1">
                    <a:lumMod val="65000"/>
                    <a:lumOff val="35000"/>
                  </a:schemeClr>
                </a:solidFill>
              </a:rPr>
              <a:t>Limit</a:t>
            </a:r>
            <a:endParaRPr lang="en-US" i="1" dirty="0">
              <a:solidFill>
                <a:schemeClr val="tx1">
                  <a:lumMod val="65000"/>
                  <a:lumOff val="35000"/>
                </a:schemeClr>
              </a:solidFill>
            </a:endParaRP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130253270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p:txBody>
          <a:bodyPr/>
          <a:lstStyle/>
          <a:p>
            <a:pPr marL="0" indent="0">
              <a:buNone/>
            </a:pPr>
            <a:r>
              <a:rPr lang="en-US" dirty="0">
                <a:solidFill>
                  <a:schemeClr val="bg1"/>
                </a:solidFill>
              </a:rPr>
              <a:t>Representation </a:t>
            </a:r>
          </a:p>
          <a:p>
            <a:pPr marL="0" indent="0">
              <a:buNone/>
            </a:pPr>
            <a:r>
              <a:rPr lang="en-US" dirty="0">
                <a:solidFill>
                  <a:schemeClr val="bg1"/>
                </a:solidFill>
              </a:rPr>
              <a:t>Distance Measure</a:t>
            </a:r>
          </a:p>
          <a:p>
            <a:pPr marL="0" indent="0">
              <a:buNone/>
            </a:pPr>
            <a:r>
              <a:rPr lang="en-US" dirty="0">
                <a:solidFill>
                  <a:schemeClr val="bg1"/>
                </a:solidFill>
              </a:rPr>
              <a:t>K</a:t>
            </a:r>
          </a:p>
        </p:txBody>
      </p:sp>
    </p:spTree>
    <p:extLst>
      <p:ext uri="{BB962C8B-B14F-4D97-AF65-F5344CB8AC3E}">
        <p14:creationId xmlns:p14="http://schemas.microsoft.com/office/powerpoint/2010/main" val="2364345904"/>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a:xfrm>
            <a:off x="838200" y="1364344"/>
            <a:ext cx="6885214" cy="4812619"/>
          </a:xfrm>
        </p:spPr>
        <p:txBody>
          <a:bodyPr/>
          <a:lstStyle/>
          <a:p>
            <a:pPr marL="0" indent="0">
              <a:buNone/>
            </a:pPr>
            <a:r>
              <a:rPr lang="en-US" dirty="0">
                <a:solidFill>
                  <a:schemeClr val="bg1"/>
                </a:solidFill>
              </a:rPr>
              <a:t>Representation</a:t>
            </a:r>
          </a:p>
          <a:p>
            <a:pPr marL="0" indent="0">
              <a:buNone/>
            </a:pPr>
            <a:r>
              <a:rPr lang="en-US" dirty="0"/>
              <a:t>feature comes in focus </a:t>
            </a:r>
          </a:p>
          <a:p>
            <a:pPr marL="0" indent="0">
              <a:buNone/>
            </a:pPr>
            <a:r>
              <a:rPr lang="en-US" dirty="0"/>
              <a:t>unit distances mean the same thing everywhere. </a:t>
            </a:r>
          </a:p>
        </p:txBody>
      </p:sp>
      <p:sp>
        <p:nvSpPr>
          <p:cNvPr id="4" name="Content Placeholder 2">
            <a:extLst>
              <a:ext uri="{FF2B5EF4-FFF2-40B4-BE49-F238E27FC236}">
                <a16:creationId xmlns:a16="http://schemas.microsoft.com/office/drawing/2014/main" id="{F6077E64-ACD7-2F4B-BB8D-B0C5FD443778}"/>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2800" dirty="0">
                <a:solidFill>
                  <a:schemeClr val="tx1">
                    <a:lumMod val="65000"/>
                    <a:lumOff val="35000"/>
                  </a:schemeClr>
                </a:solidFill>
              </a:rPr>
              <a:t>Representation</a:t>
            </a:r>
            <a:r>
              <a:rPr lang="en-US" dirty="0">
                <a:solidFill>
                  <a:schemeClr val="tx1">
                    <a:lumMod val="65000"/>
                    <a:lumOff val="35000"/>
                  </a:schemeClr>
                </a:solidFill>
              </a:rPr>
              <a:t>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dirty="0">
                <a:solidFill>
                  <a:schemeClr val="tx1">
                    <a:lumMod val="65000"/>
                    <a:lumOff val="35000"/>
                  </a:schemeClr>
                </a:solidFill>
              </a:rPr>
              <a:t>K</a:t>
            </a:r>
          </a:p>
        </p:txBody>
      </p:sp>
    </p:spTree>
    <p:extLst>
      <p:ext uri="{BB962C8B-B14F-4D97-AF65-F5344CB8AC3E}">
        <p14:creationId xmlns:p14="http://schemas.microsoft.com/office/powerpoint/2010/main" val="2796658254"/>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Distance Measure</a:t>
            </a:r>
          </a:p>
          <a:p>
            <a:pPr marL="0" indent="0">
              <a:buNone/>
            </a:pPr>
            <a:r>
              <a:rPr lang="en-US" dirty="0"/>
              <a:t>Cartesian, Manhattan, Cosine or custom based on the feature(s) you want to use to create the clusters.</a:t>
            </a:r>
          </a:p>
        </p:txBody>
      </p:sp>
      <p:sp>
        <p:nvSpPr>
          <p:cNvPr id="4" name="Content Placeholder 2">
            <a:extLst>
              <a:ext uri="{FF2B5EF4-FFF2-40B4-BE49-F238E27FC236}">
                <a16:creationId xmlns:a16="http://schemas.microsoft.com/office/drawing/2014/main" id="{F6077E64-ACD7-2F4B-BB8D-B0C5FD443778}"/>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sz="2800" dirty="0">
                <a:solidFill>
                  <a:schemeClr val="tx1">
                    <a:lumMod val="65000"/>
                    <a:lumOff val="35000"/>
                  </a:schemeClr>
                </a:solidFill>
              </a:rPr>
              <a:t>Distance Measure</a:t>
            </a:r>
          </a:p>
          <a:p>
            <a:pPr marL="0" indent="0" algn="r">
              <a:buFont typeface="Arial" panose="020B0604020202020204" pitchFamily="34" charset="0"/>
              <a:buNone/>
            </a:pPr>
            <a:r>
              <a:rPr lang="en-US" dirty="0">
                <a:solidFill>
                  <a:schemeClr val="tx1">
                    <a:lumMod val="65000"/>
                    <a:lumOff val="35000"/>
                  </a:schemeClr>
                </a:solidFill>
              </a:rPr>
              <a:t>K</a:t>
            </a:r>
          </a:p>
        </p:txBody>
      </p:sp>
    </p:spTree>
    <p:extLst>
      <p:ext uri="{BB962C8B-B14F-4D97-AF65-F5344CB8AC3E}">
        <p14:creationId xmlns:p14="http://schemas.microsoft.com/office/powerpoint/2010/main" val="12668390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CEE964-2AEC-C84C-64BA-246D4A7AA5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FAAB37-2A68-62BE-CB2E-FE09E221BD02}"/>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C230AF34-CA9F-9B4A-678D-A11A7A36BD9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The Right </a:t>
            </a:r>
            <a:r>
              <a:rPr lang="en-US" sz="2400" b="1" dirty="0">
                <a:solidFill>
                  <a:schemeClr val="bg1"/>
                </a:solidFill>
              </a:rPr>
              <a:t>K</a:t>
            </a:r>
            <a:r>
              <a:rPr lang="en-US" dirty="0">
                <a:solidFill>
                  <a:schemeClr val="bg1"/>
                </a:solidFill>
              </a:rPr>
              <a:t>: Elbow Method</a:t>
            </a:r>
          </a:p>
          <a:p>
            <a:pPr marL="0" indent="0">
              <a:buNone/>
            </a:pPr>
            <a:r>
              <a:rPr lang="en-US" dirty="0"/>
              <a:t>Plot the cost (e.g., within-cluster sum of squares) against different k values. The "elbow" point, where the rate of decrease sharply changes, can indicate a good k value.</a:t>
            </a:r>
          </a:p>
        </p:txBody>
      </p:sp>
      <p:sp>
        <p:nvSpPr>
          <p:cNvPr id="4" name="Content Placeholder 2">
            <a:extLst>
              <a:ext uri="{FF2B5EF4-FFF2-40B4-BE49-F238E27FC236}">
                <a16:creationId xmlns:a16="http://schemas.microsoft.com/office/drawing/2014/main" id="{086B7612-1971-E296-9566-DBD907E2295A}"/>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sz="2800" b="1" dirty="0">
                <a:solidFill>
                  <a:schemeClr val="tx1">
                    <a:lumMod val="65000"/>
                    <a:lumOff val="35000"/>
                  </a:schemeClr>
                </a:solidFill>
              </a:rPr>
              <a:t>K</a:t>
            </a:r>
            <a:endParaRPr lang="en-US" b="1" dirty="0">
              <a:solidFill>
                <a:schemeClr val="tx1">
                  <a:lumMod val="65000"/>
                  <a:lumOff val="35000"/>
                </a:schemeClr>
              </a:solidFill>
            </a:endParaRPr>
          </a:p>
        </p:txBody>
      </p:sp>
    </p:spTree>
    <p:extLst>
      <p:ext uri="{BB962C8B-B14F-4D97-AF65-F5344CB8AC3E}">
        <p14:creationId xmlns:p14="http://schemas.microsoft.com/office/powerpoint/2010/main" val="1098244584"/>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1FF4B5-93AB-0FA4-7662-70C61DCE97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95F16C-E7D5-5C16-D5F2-DA82E3CFD47B}"/>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ABA33395-4787-89F3-5F8C-CD263679672F}"/>
              </a:ext>
            </a:extLst>
          </p:cNvPr>
          <p:cNvSpPr>
            <a:spLocks noGrp="1"/>
          </p:cNvSpPr>
          <p:nvPr>
            <p:ph idx="1"/>
          </p:nvPr>
        </p:nvSpPr>
        <p:spPr>
          <a:xfrm>
            <a:off x="838200" y="1364344"/>
            <a:ext cx="7326086" cy="4812619"/>
          </a:xfrm>
        </p:spPr>
        <p:txBody>
          <a:bodyPr/>
          <a:lstStyle/>
          <a:p>
            <a:pPr marL="0" indent="0">
              <a:buNone/>
            </a:pPr>
            <a:r>
              <a:rPr lang="en-US" dirty="0">
                <a:solidFill>
                  <a:schemeClr val="bg1"/>
                </a:solidFill>
              </a:rPr>
              <a:t>The Right </a:t>
            </a:r>
            <a:r>
              <a:rPr lang="en-US" sz="2400" b="1" dirty="0">
                <a:solidFill>
                  <a:schemeClr val="bg1"/>
                </a:solidFill>
              </a:rPr>
              <a:t>K</a:t>
            </a:r>
            <a:r>
              <a:rPr lang="en-US" dirty="0">
                <a:solidFill>
                  <a:schemeClr val="bg1"/>
                </a:solidFill>
              </a:rPr>
              <a:t>: Silhouette Score </a:t>
            </a:r>
          </a:p>
          <a:p>
            <a:pPr marL="0" indent="0">
              <a:buNone/>
            </a:pPr>
            <a:r>
              <a:rPr lang="en-US" dirty="0"/>
              <a:t>Measure how similar an object is to its own cluster compared to other clusters. A high silhouette score suggests the object is well matched to its own cluster and poorly matched to neighboring clusters. The k that maximizes the average silhouette score may be chosen.</a:t>
            </a:r>
          </a:p>
        </p:txBody>
      </p:sp>
      <p:sp>
        <p:nvSpPr>
          <p:cNvPr id="4" name="Content Placeholder 2">
            <a:extLst>
              <a:ext uri="{FF2B5EF4-FFF2-40B4-BE49-F238E27FC236}">
                <a16:creationId xmlns:a16="http://schemas.microsoft.com/office/drawing/2014/main" id="{9AFC54AA-83E9-2535-1966-BB9D6CCB0AF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sz="2800" b="1" dirty="0">
                <a:solidFill>
                  <a:schemeClr val="tx1">
                    <a:lumMod val="65000"/>
                    <a:lumOff val="35000"/>
                  </a:schemeClr>
                </a:solidFill>
              </a:rPr>
              <a:t>K</a:t>
            </a:r>
            <a:endParaRPr lang="en-US" b="1" dirty="0">
              <a:solidFill>
                <a:schemeClr val="tx1">
                  <a:lumMod val="65000"/>
                  <a:lumOff val="35000"/>
                </a:schemeClr>
              </a:solidFill>
            </a:endParaRPr>
          </a:p>
        </p:txBody>
      </p:sp>
    </p:spTree>
    <p:extLst>
      <p:ext uri="{BB962C8B-B14F-4D97-AF65-F5344CB8AC3E}">
        <p14:creationId xmlns:p14="http://schemas.microsoft.com/office/powerpoint/2010/main" val="60437535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E7629D-94DB-791D-9E12-C048F55F98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A0E997-BF69-E136-CD88-C1B97557DB44}"/>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574734EF-BE8D-07F3-5935-D54642A90955}"/>
              </a:ext>
            </a:extLst>
          </p:cNvPr>
          <p:cNvSpPr>
            <a:spLocks noGrp="1"/>
          </p:cNvSpPr>
          <p:nvPr>
            <p:ph idx="1"/>
          </p:nvPr>
        </p:nvSpPr>
        <p:spPr>
          <a:xfrm>
            <a:off x="838200" y="1364344"/>
            <a:ext cx="6264729" cy="4812619"/>
          </a:xfrm>
        </p:spPr>
        <p:txBody>
          <a:bodyPr/>
          <a:lstStyle/>
          <a:p>
            <a:pPr marL="0" indent="0">
              <a:buNone/>
            </a:pPr>
            <a:r>
              <a:rPr lang="en-US" dirty="0">
                <a:solidFill>
                  <a:schemeClr val="bg1"/>
                </a:solidFill>
              </a:rPr>
              <a:t>The Right </a:t>
            </a:r>
            <a:r>
              <a:rPr lang="en-US" sz="2400" b="1" dirty="0">
                <a:solidFill>
                  <a:schemeClr val="bg1"/>
                </a:solidFill>
              </a:rPr>
              <a:t>K</a:t>
            </a:r>
            <a:r>
              <a:rPr lang="en-US" dirty="0">
                <a:solidFill>
                  <a:schemeClr val="bg1"/>
                </a:solidFill>
              </a:rPr>
              <a:t>: Gap Statistic </a:t>
            </a:r>
          </a:p>
          <a:p>
            <a:pPr marL="0" indent="0">
              <a:buNone/>
            </a:pPr>
            <a:r>
              <a:rPr lang="en-US" dirty="0"/>
              <a:t>Compares the total within intra-cluster variation for different values of k with their expected values under null reference distribution of the data. The k with the highest gap statistic suggests the optimal clustering.</a:t>
            </a:r>
          </a:p>
        </p:txBody>
      </p:sp>
      <p:sp>
        <p:nvSpPr>
          <p:cNvPr id="4" name="Content Placeholder 2">
            <a:extLst>
              <a:ext uri="{FF2B5EF4-FFF2-40B4-BE49-F238E27FC236}">
                <a16:creationId xmlns:a16="http://schemas.microsoft.com/office/drawing/2014/main" id="{A9FC54EF-0E51-FA0F-EECF-23B323A5C24E}"/>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sz="2800" b="1" dirty="0">
                <a:solidFill>
                  <a:schemeClr val="tx1">
                    <a:lumMod val="65000"/>
                    <a:lumOff val="35000"/>
                  </a:schemeClr>
                </a:solidFill>
              </a:rPr>
              <a:t>K</a:t>
            </a:r>
            <a:endParaRPr lang="en-US" b="1" dirty="0">
              <a:solidFill>
                <a:schemeClr val="tx1">
                  <a:lumMod val="65000"/>
                  <a:lumOff val="35000"/>
                </a:schemeClr>
              </a:solidFill>
            </a:endParaRPr>
          </a:p>
        </p:txBody>
      </p:sp>
    </p:spTree>
    <p:extLst>
      <p:ext uri="{BB962C8B-B14F-4D97-AF65-F5344CB8AC3E}">
        <p14:creationId xmlns:p14="http://schemas.microsoft.com/office/powerpoint/2010/main" val="319325810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AB6246-8BCD-D28B-CCCF-6E7C8257E3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42364B-9D52-CC26-12EF-3313CA19D531}"/>
              </a:ext>
            </a:extLst>
          </p:cNvPr>
          <p:cNvSpPr>
            <a:spLocks noGrp="1"/>
          </p:cNvSpPr>
          <p:nvPr>
            <p:ph type="title"/>
          </p:nvPr>
        </p:nvSpPr>
        <p:spPr/>
        <p:txBody>
          <a:bodyPr/>
          <a:lstStyle/>
          <a:p>
            <a:r>
              <a:rPr lang="en-US" dirty="0"/>
              <a:t>how?</a:t>
            </a:r>
          </a:p>
        </p:txBody>
      </p:sp>
      <p:sp>
        <p:nvSpPr>
          <p:cNvPr id="3" name="Content Placeholder 2">
            <a:extLst>
              <a:ext uri="{FF2B5EF4-FFF2-40B4-BE49-F238E27FC236}">
                <a16:creationId xmlns:a16="http://schemas.microsoft.com/office/drawing/2014/main" id="{C6752CDF-FF49-ECB1-926E-F585C9E9FFF1}"/>
              </a:ext>
            </a:extLst>
          </p:cNvPr>
          <p:cNvSpPr>
            <a:spLocks noGrp="1"/>
          </p:cNvSpPr>
          <p:nvPr>
            <p:ph idx="1"/>
          </p:nvPr>
        </p:nvSpPr>
        <p:spPr/>
        <p:txBody>
          <a:bodyPr/>
          <a:lstStyle/>
          <a:p>
            <a:pPr marL="0" indent="0">
              <a:buNone/>
            </a:pPr>
            <a:r>
              <a:rPr lang="en-US" dirty="0"/>
              <a:t>let’s see this in action</a:t>
            </a:r>
          </a:p>
        </p:txBody>
      </p:sp>
    </p:spTree>
    <p:extLst>
      <p:ext uri="{BB962C8B-B14F-4D97-AF65-F5344CB8AC3E}">
        <p14:creationId xmlns:p14="http://schemas.microsoft.com/office/powerpoint/2010/main" val="401526070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5076A-7DEC-916A-4CFA-33B9E2FC2405}"/>
              </a:ext>
            </a:extLst>
          </p:cNvPr>
          <p:cNvSpPr>
            <a:spLocks noGrp="1"/>
          </p:cNvSpPr>
          <p:nvPr>
            <p:ph type="title"/>
          </p:nvPr>
        </p:nvSpPr>
        <p:spPr/>
        <p:txBody>
          <a:bodyPr/>
          <a:lstStyle/>
          <a:p>
            <a:r>
              <a:rPr lang="en-US" dirty="0"/>
              <a:t>motivation</a:t>
            </a:r>
          </a:p>
        </p:txBody>
      </p:sp>
      <p:sp>
        <p:nvSpPr>
          <p:cNvPr id="3" name="Text Placeholder 2">
            <a:extLst>
              <a:ext uri="{FF2B5EF4-FFF2-40B4-BE49-F238E27FC236}">
                <a16:creationId xmlns:a16="http://schemas.microsoft.com/office/drawing/2014/main" id="{D0CD714C-F629-D0DB-36D6-509EA6A70D16}"/>
              </a:ext>
            </a:extLst>
          </p:cNvPr>
          <p:cNvSpPr>
            <a:spLocks noGrp="1"/>
          </p:cNvSpPr>
          <p:nvPr>
            <p:ph type="body" idx="1"/>
          </p:nvPr>
        </p:nvSpPr>
        <p:spPr/>
        <p:txBody>
          <a:bodyPr/>
          <a:lstStyle/>
          <a:p>
            <a:r>
              <a:rPr lang="en-US" dirty="0"/>
              <a:t>what are we talking about again?</a:t>
            </a:r>
          </a:p>
        </p:txBody>
      </p:sp>
    </p:spTree>
    <p:extLst>
      <p:ext uri="{BB962C8B-B14F-4D97-AF65-F5344CB8AC3E}">
        <p14:creationId xmlns:p14="http://schemas.microsoft.com/office/powerpoint/2010/main" val="189730192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51CE5E-4956-0468-AECB-D0028E88B5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F6C9B7-0E57-441F-B7FE-E9F1999DC395}"/>
              </a:ext>
            </a:extLst>
          </p:cNvPr>
          <p:cNvSpPr>
            <a:spLocks noGrp="1"/>
          </p:cNvSpPr>
          <p:nvPr>
            <p:ph type="title"/>
          </p:nvPr>
        </p:nvSpPr>
        <p:spPr/>
        <p:txBody>
          <a:bodyPr/>
          <a:lstStyle/>
          <a:p>
            <a:r>
              <a:rPr lang="en-US" dirty="0"/>
              <a:t>method</a:t>
            </a:r>
          </a:p>
        </p:txBody>
      </p:sp>
      <p:sp>
        <p:nvSpPr>
          <p:cNvPr id="3" name="Text Placeholder 2">
            <a:extLst>
              <a:ext uri="{FF2B5EF4-FFF2-40B4-BE49-F238E27FC236}">
                <a16:creationId xmlns:a16="http://schemas.microsoft.com/office/drawing/2014/main" id="{37B6985A-FE8D-57B7-3FAB-D1C7573FFF0E}"/>
              </a:ext>
            </a:extLst>
          </p:cNvPr>
          <p:cNvSpPr>
            <a:spLocks noGrp="1"/>
          </p:cNvSpPr>
          <p:nvPr>
            <p:ph type="body" idx="1"/>
          </p:nvPr>
        </p:nvSpPr>
        <p:spPr/>
        <p:txBody>
          <a:bodyPr/>
          <a:lstStyle/>
          <a:p>
            <a:r>
              <a:rPr lang="en-US" dirty="0"/>
              <a:t>let’s look at some code</a:t>
            </a:r>
          </a:p>
        </p:txBody>
      </p:sp>
    </p:spTree>
    <p:extLst>
      <p:ext uri="{BB962C8B-B14F-4D97-AF65-F5344CB8AC3E}">
        <p14:creationId xmlns:p14="http://schemas.microsoft.com/office/powerpoint/2010/main" val="297712922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614E5-165C-821B-C0A6-A2AB409918BD}"/>
              </a:ext>
            </a:extLst>
          </p:cNvPr>
          <p:cNvSpPr>
            <a:spLocks noGrp="1"/>
          </p:cNvSpPr>
          <p:nvPr>
            <p:ph type="title"/>
          </p:nvPr>
        </p:nvSpPr>
        <p:spPr/>
        <p:txBody>
          <a:bodyPr/>
          <a:lstStyle/>
          <a:p>
            <a:r>
              <a:rPr lang="en-US" dirty="0"/>
              <a:t>tech stack</a:t>
            </a:r>
          </a:p>
        </p:txBody>
      </p:sp>
      <p:sp>
        <p:nvSpPr>
          <p:cNvPr id="3" name="Content Placeholder 2">
            <a:extLst>
              <a:ext uri="{FF2B5EF4-FFF2-40B4-BE49-F238E27FC236}">
                <a16:creationId xmlns:a16="http://schemas.microsoft.com/office/drawing/2014/main" id="{3D8DE7BD-F828-146D-E4A4-1E9EF7571E43}"/>
              </a:ext>
            </a:extLst>
          </p:cNvPr>
          <p:cNvSpPr>
            <a:spLocks noGrp="1"/>
          </p:cNvSpPr>
          <p:nvPr>
            <p:ph idx="1"/>
          </p:nvPr>
        </p:nvSpPr>
        <p:spPr/>
        <p:txBody>
          <a:bodyPr/>
          <a:lstStyle/>
          <a:p>
            <a:pPr marL="0" indent="0">
              <a:buNone/>
            </a:pPr>
            <a:r>
              <a:rPr lang="en-US" dirty="0"/>
              <a:t>this is compute intensive</a:t>
            </a:r>
          </a:p>
          <a:p>
            <a:pPr marL="0" indent="0">
              <a:buNone/>
            </a:pPr>
            <a:r>
              <a:rPr lang="en-US" dirty="0"/>
              <a:t>we leverage vectorized, just-in-time approach</a:t>
            </a:r>
          </a:p>
        </p:txBody>
      </p:sp>
    </p:spTree>
    <p:extLst>
      <p:ext uri="{BB962C8B-B14F-4D97-AF65-F5344CB8AC3E}">
        <p14:creationId xmlns:p14="http://schemas.microsoft.com/office/powerpoint/2010/main" val="371487548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100FD4-8ECD-96E0-230D-86BF62139B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CC2BC2-1166-4A21-6123-375C6573256B}"/>
              </a:ext>
            </a:extLst>
          </p:cNvPr>
          <p:cNvSpPr>
            <a:spLocks noGrp="1"/>
          </p:cNvSpPr>
          <p:nvPr>
            <p:ph type="title"/>
          </p:nvPr>
        </p:nvSpPr>
        <p:spPr/>
        <p:txBody>
          <a:bodyPr/>
          <a:lstStyle/>
          <a:p>
            <a:r>
              <a:rPr lang="en-US" dirty="0"/>
              <a:t>tech stack</a:t>
            </a:r>
          </a:p>
        </p:txBody>
      </p:sp>
      <p:sp>
        <p:nvSpPr>
          <p:cNvPr id="3" name="Content Placeholder 2">
            <a:extLst>
              <a:ext uri="{FF2B5EF4-FFF2-40B4-BE49-F238E27FC236}">
                <a16:creationId xmlns:a16="http://schemas.microsoft.com/office/drawing/2014/main" id="{1EC9FBD8-DA59-B207-6E4A-39710803C923}"/>
              </a:ext>
            </a:extLst>
          </p:cNvPr>
          <p:cNvSpPr>
            <a:spLocks noGrp="1"/>
          </p:cNvSpPr>
          <p:nvPr>
            <p:ph idx="1"/>
          </p:nvPr>
        </p:nvSpPr>
        <p:spPr/>
        <p:txBody>
          <a:bodyPr/>
          <a:lstStyle/>
          <a:p>
            <a:pPr marL="0" indent="0">
              <a:buNone/>
            </a:pPr>
            <a:r>
              <a:rPr lang="en-US" dirty="0"/>
              <a:t>JAX parallelizes and optimizes the compute DAG over NumPy</a:t>
            </a:r>
          </a:p>
        </p:txBody>
      </p:sp>
    </p:spTree>
    <p:extLst>
      <p:ext uri="{BB962C8B-B14F-4D97-AF65-F5344CB8AC3E}">
        <p14:creationId xmlns:p14="http://schemas.microsoft.com/office/powerpoint/2010/main" val="356558156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62D83-6305-3483-90CA-0E2C84D83F89}"/>
              </a:ext>
            </a:extLst>
          </p:cNvPr>
          <p:cNvSpPr>
            <a:spLocks noGrp="1"/>
          </p:cNvSpPr>
          <p:nvPr>
            <p:ph type="title"/>
          </p:nvPr>
        </p:nvSpPr>
        <p:spPr/>
        <p:txBody>
          <a:bodyPr/>
          <a:lstStyle/>
          <a:p>
            <a:r>
              <a:rPr lang="en-US" dirty="0"/>
              <a:t>code</a:t>
            </a:r>
          </a:p>
        </p:txBody>
      </p:sp>
      <p:sp>
        <p:nvSpPr>
          <p:cNvPr id="3" name="Content Placeholder 2">
            <a:extLst>
              <a:ext uri="{FF2B5EF4-FFF2-40B4-BE49-F238E27FC236}">
                <a16:creationId xmlns:a16="http://schemas.microsoft.com/office/drawing/2014/main" id="{0F4C849E-3530-9842-4695-AB179331373E}"/>
              </a:ext>
            </a:extLst>
          </p:cNvPr>
          <p:cNvSpPr>
            <a:spLocks noGrp="1"/>
          </p:cNvSpPr>
          <p:nvPr>
            <p:ph idx="1"/>
          </p:nvPr>
        </p:nvSpPr>
        <p:spPr/>
        <p:txBody>
          <a:bodyPr/>
          <a:lstStyle/>
          <a:p>
            <a:pPr marL="0" indent="0" algn="r">
              <a:buNone/>
            </a:pPr>
            <a:r>
              <a:rPr lang="en-US" i="1" dirty="0"/>
              <a:t>switch to code</a:t>
            </a:r>
          </a:p>
        </p:txBody>
      </p:sp>
    </p:spTree>
    <p:extLst>
      <p:ext uri="{BB962C8B-B14F-4D97-AF65-F5344CB8AC3E}">
        <p14:creationId xmlns:p14="http://schemas.microsoft.com/office/powerpoint/2010/main" val="363278173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982981-9D4B-494E-D864-AF0FC7D096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62C7D5-3491-9597-ABC7-AFD4CC17FE4C}"/>
              </a:ext>
            </a:extLst>
          </p:cNvPr>
          <p:cNvSpPr>
            <a:spLocks noGrp="1"/>
          </p:cNvSpPr>
          <p:nvPr>
            <p:ph type="title"/>
          </p:nvPr>
        </p:nvSpPr>
        <p:spPr/>
        <p:txBody>
          <a:bodyPr/>
          <a:lstStyle/>
          <a:p>
            <a:r>
              <a:rPr lang="en-US" dirty="0">
                <a:solidFill>
                  <a:schemeClr val="bg1">
                    <a:lumMod val="95000"/>
                  </a:schemeClr>
                </a:solidFill>
              </a:rPr>
              <a:t>MORE</a:t>
            </a:r>
            <a:endParaRPr lang="en-US" dirty="0"/>
          </a:p>
        </p:txBody>
      </p:sp>
      <p:sp>
        <p:nvSpPr>
          <p:cNvPr id="3" name="Text Placeholder 2">
            <a:extLst>
              <a:ext uri="{FF2B5EF4-FFF2-40B4-BE49-F238E27FC236}">
                <a16:creationId xmlns:a16="http://schemas.microsoft.com/office/drawing/2014/main" id="{F897D4D6-B60F-6EF5-97F4-327C2C9EED9D}"/>
              </a:ext>
            </a:extLst>
          </p:cNvPr>
          <p:cNvSpPr>
            <a:spLocks noGrp="1"/>
          </p:cNvSpPr>
          <p:nvPr>
            <p:ph type="body" idx="1"/>
          </p:nvPr>
        </p:nvSpPr>
        <p:spPr/>
        <p:txBody>
          <a:bodyPr/>
          <a:lstStyle/>
          <a:p>
            <a:r>
              <a:rPr lang="en-US" dirty="0"/>
              <a:t>JOIN THE DISCUSSION, GITHUB, MAKE THIS BETTER</a:t>
            </a:r>
          </a:p>
        </p:txBody>
      </p:sp>
    </p:spTree>
    <p:extLst>
      <p:ext uri="{BB962C8B-B14F-4D97-AF65-F5344CB8AC3E}">
        <p14:creationId xmlns:p14="http://schemas.microsoft.com/office/powerpoint/2010/main" val="195054531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411B3-21ED-0E73-7B54-778C975DE85D}"/>
              </a:ext>
            </a:extLst>
          </p:cNvPr>
          <p:cNvSpPr>
            <a:spLocks noGrp="1"/>
          </p:cNvSpPr>
          <p:nvPr>
            <p:ph type="title"/>
          </p:nvPr>
        </p:nvSpPr>
        <p:spPr/>
        <p:txBody>
          <a:bodyPr/>
          <a:lstStyle/>
          <a:p>
            <a:r>
              <a:rPr lang="en-US" dirty="0"/>
              <a:t>open-source</a:t>
            </a:r>
          </a:p>
        </p:txBody>
      </p:sp>
      <p:sp>
        <p:nvSpPr>
          <p:cNvPr id="3" name="Content Placeholder 2">
            <a:extLst>
              <a:ext uri="{FF2B5EF4-FFF2-40B4-BE49-F238E27FC236}">
                <a16:creationId xmlns:a16="http://schemas.microsoft.com/office/drawing/2014/main" id="{3E0501D7-EB42-DF6B-3AB9-1114EE5E9DA3}"/>
              </a:ext>
            </a:extLst>
          </p:cNvPr>
          <p:cNvSpPr>
            <a:spLocks noGrp="1"/>
          </p:cNvSpPr>
          <p:nvPr>
            <p:ph idx="1"/>
          </p:nvPr>
        </p:nvSpPr>
        <p:spPr/>
        <p:txBody>
          <a:bodyPr/>
          <a:lstStyle/>
          <a:p>
            <a:pPr marL="0" indent="0" algn="ctr">
              <a:buNone/>
            </a:pPr>
            <a:r>
              <a:rPr lang="en-US" dirty="0">
                <a:solidFill>
                  <a:schemeClr val="bg1"/>
                </a:solidFill>
              </a:rPr>
              <a:t>Eight Down </a:t>
            </a:r>
            <a:r>
              <a:rPr lang="en-US" dirty="0" err="1">
                <a:solidFill>
                  <a:schemeClr val="bg1"/>
                </a:solidFill>
              </a:rPr>
              <a:t>Toofaan</a:t>
            </a:r>
            <a:r>
              <a:rPr lang="en-US" dirty="0">
                <a:solidFill>
                  <a:schemeClr val="bg1"/>
                </a:solidFill>
              </a:rPr>
              <a:t> Mail </a:t>
            </a:r>
            <a:r>
              <a:rPr lang="en-US" dirty="0"/>
              <a:t>is now on YouTube </a:t>
            </a:r>
            <a:r>
              <a:rPr lang="en-US" dirty="0">
                <a:hlinkClick r:id="rId3"/>
              </a:rPr>
              <a:t>https://www.youtube.com/watch?v=VnHPtozfhRU</a:t>
            </a:r>
            <a:r>
              <a:rPr lang="en-US" dirty="0"/>
              <a:t> </a:t>
            </a:r>
          </a:p>
          <a:p>
            <a:pPr marL="0" indent="0" algn="ctr">
              <a:buNone/>
            </a:pPr>
            <a:endParaRPr lang="en-US" dirty="0"/>
          </a:p>
          <a:p>
            <a:pPr marL="0" indent="0" algn="ctr">
              <a:buNone/>
            </a:pPr>
            <a:r>
              <a:rPr lang="en-US" sz="1800" dirty="0"/>
              <a:t>this project on GitHub: </a:t>
            </a:r>
            <a:r>
              <a:rPr lang="en-US" sz="1800" dirty="0">
                <a:hlinkClick r:id="rId4"/>
              </a:rPr>
              <a:t>https://github.com/shauryashaurya/kandinsky</a:t>
            </a:r>
            <a:endParaRPr lang="en-US" sz="1800" dirty="0"/>
          </a:p>
          <a:p>
            <a:pPr marL="0" indent="0" algn="ctr">
              <a:buNone/>
            </a:pPr>
            <a:r>
              <a:rPr lang="en-US" dirty="0">
                <a:solidFill>
                  <a:srgbClr val="92D050"/>
                </a:solidFill>
              </a:rPr>
              <a:t>join me</a:t>
            </a:r>
          </a:p>
        </p:txBody>
      </p:sp>
    </p:spTree>
    <p:extLst>
      <p:ext uri="{BB962C8B-B14F-4D97-AF65-F5344CB8AC3E}">
        <p14:creationId xmlns:p14="http://schemas.microsoft.com/office/powerpoint/2010/main" val="343204408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AED31-4EB9-51A2-2331-EBA2883E8389}"/>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E0DA4690-6B60-413A-222E-6434DAAA7FF5}"/>
              </a:ext>
            </a:extLst>
          </p:cNvPr>
          <p:cNvPicPr>
            <a:picLocks noChangeAspect="1"/>
          </p:cNvPicPr>
          <p:nvPr/>
        </p:nvPicPr>
        <p:blipFill>
          <a:blip r:embed="rId3">
            <a:alphaModFix amt="50000"/>
            <a:extLst>
              <a:ext uri="{BEBA8EAE-BF5A-486C-A8C5-ECC9F3942E4B}">
                <a14:imgProps xmlns:a14="http://schemas.microsoft.com/office/drawing/2010/main">
                  <a14:imgLayer r:embed="rId4">
                    <a14:imgEffect>
                      <a14:colorTemperature colorTemp="8386"/>
                    </a14:imgEffect>
                  </a14:imgLayer>
                </a14:imgProps>
              </a:ext>
              <a:ext uri="{28A0092B-C50C-407E-A947-70E740481C1C}">
                <a14:useLocalDpi xmlns:a14="http://schemas.microsoft.com/office/drawing/2010/main" val="0"/>
              </a:ext>
            </a:extLst>
          </a:blip>
          <a:srcRect t="790" b="790"/>
          <a:stretch/>
        </p:blipFill>
        <p:spPr>
          <a:xfrm>
            <a:off x="20" y="641"/>
            <a:ext cx="12191980" cy="6856718"/>
          </a:xfrm>
          <a:prstGeom prst="rect">
            <a:avLst/>
          </a:prstGeom>
        </p:spPr>
      </p:pic>
      <p:sp>
        <p:nvSpPr>
          <p:cNvPr id="3" name="Sun 2">
            <a:extLst>
              <a:ext uri="{FF2B5EF4-FFF2-40B4-BE49-F238E27FC236}">
                <a16:creationId xmlns:a16="http://schemas.microsoft.com/office/drawing/2014/main" id="{A6E5F838-4F8E-FA38-2BCD-8D50652D7EA8}"/>
              </a:ext>
            </a:extLst>
          </p:cNvPr>
          <p:cNvSpPr/>
          <p:nvPr/>
        </p:nvSpPr>
        <p:spPr>
          <a:xfrm>
            <a:off x="5748337" y="3081337"/>
            <a:ext cx="695326" cy="695326"/>
          </a:xfrm>
          <a:prstGeom prst="sun">
            <a:avLst>
              <a:gd name="adj" fmla="val 35274"/>
            </a:avLst>
          </a:prstGeom>
          <a:solidFill>
            <a:srgbClr val="FFFF00"/>
          </a:solidFill>
          <a:ln w="3175">
            <a:solidFill>
              <a:srgbClr val="FFFF00">
                <a:alpha val="69804"/>
              </a:srgb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689443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23724-CD79-EEE8-B1BD-BF17E33E64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D3FE0F-A965-95C7-EBA5-B4E9A6B5BD6A}"/>
              </a:ext>
            </a:extLst>
          </p:cNvPr>
          <p:cNvSpPr>
            <a:spLocks noGrp="1"/>
          </p:cNvSpPr>
          <p:nvPr>
            <p:ph type="title"/>
          </p:nvPr>
        </p:nvSpPr>
        <p:spPr/>
        <p:txBody>
          <a:bodyPr/>
          <a:lstStyle/>
          <a:p>
            <a:r>
              <a:rPr lang="en-US" dirty="0"/>
              <a:t>quantization, clustering, k-means and friends</a:t>
            </a:r>
          </a:p>
        </p:txBody>
      </p:sp>
      <p:sp>
        <p:nvSpPr>
          <p:cNvPr id="3" name="Content Placeholder 2">
            <a:extLst>
              <a:ext uri="{FF2B5EF4-FFF2-40B4-BE49-F238E27FC236}">
                <a16:creationId xmlns:a16="http://schemas.microsoft.com/office/drawing/2014/main" id="{E63E60FF-F0A2-37E0-A542-AF26641A1F71}"/>
              </a:ext>
            </a:extLst>
          </p:cNvPr>
          <p:cNvSpPr>
            <a:spLocks noGrp="1"/>
          </p:cNvSpPr>
          <p:nvPr>
            <p:ph idx="1"/>
          </p:nvPr>
        </p:nvSpPr>
        <p:spPr/>
        <p:txBody>
          <a:bodyPr/>
          <a:lstStyle/>
          <a:p>
            <a:pPr marL="0" indent="0">
              <a:buNone/>
            </a:pPr>
            <a:r>
              <a:rPr lang="en-US" dirty="0"/>
              <a:t>Image Compression, Customer Segmentation, Document Clustering, Anomaly Detection, Feature Learning and Dimensionality Reduction, Medical Imaging, Genomics and Bioinformatics, Speech Recognition, Astronomical Data Analysis, Pattern Recognition and Classification, even enabling efficient training for LLMs</a:t>
            </a:r>
          </a:p>
          <a:p>
            <a:pPr marL="0" indent="0">
              <a:buNone/>
            </a:pPr>
            <a:r>
              <a:rPr lang="en-US" dirty="0"/>
              <a:t>…and unusually enough, a </a:t>
            </a:r>
            <a:r>
              <a:rPr lang="en-US" i="1" dirty="0">
                <a:solidFill>
                  <a:schemeClr val="bg1">
                    <a:lumMod val="95000"/>
                  </a:schemeClr>
                </a:solidFill>
              </a:rPr>
              <a:t>movie</a:t>
            </a:r>
          </a:p>
        </p:txBody>
      </p:sp>
    </p:spTree>
    <p:extLst>
      <p:ext uri="{BB962C8B-B14F-4D97-AF65-F5344CB8AC3E}">
        <p14:creationId xmlns:p14="http://schemas.microsoft.com/office/powerpoint/2010/main" val="308141878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7166A5-3C4F-0BEC-A68D-5113821D0A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609196-99C0-997F-E7FC-CD20F794D8D0}"/>
              </a:ext>
            </a:extLst>
          </p:cNvPr>
          <p:cNvSpPr>
            <a:spLocks noGrp="1"/>
          </p:cNvSpPr>
          <p:nvPr>
            <p:ph type="title"/>
          </p:nvPr>
        </p:nvSpPr>
        <p:spPr/>
        <p:txBody>
          <a:bodyPr/>
          <a:lstStyle/>
          <a:p>
            <a:r>
              <a:rPr lang="en-US" dirty="0"/>
              <a:t>movie</a:t>
            </a:r>
          </a:p>
        </p:txBody>
      </p:sp>
      <p:sp>
        <p:nvSpPr>
          <p:cNvPr id="3" name="Text Placeholder 2">
            <a:extLst>
              <a:ext uri="{FF2B5EF4-FFF2-40B4-BE49-F238E27FC236}">
                <a16:creationId xmlns:a16="http://schemas.microsoft.com/office/drawing/2014/main" id="{1DDF262D-2F24-32E2-638D-B80E1BD2E4F0}"/>
              </a:ext>
            </a:extLst>
          </p:cNvPr>
          <p:cNvSpPr>
            <a:spLocks noGrp="1"/>
          </p:cNvSpPr>
          <p:nvPr>
            <p:ph type="body" idx="1"/>
          </p:nvPr>
        </p:nvSpPr>
        <p:spPr/>
        <p:txBody>
          <a:bodyPr/>
          <a:lstStyle/>
          <a:p>
            <a:r>
              <a:rPr lang="en-US" dirty="0"/>
              <a:t>cinematography: a rather unusual use case for k-means</a:t>
            </a:r>
          </a:p>
        </p:txBody>
      </p:sp>
    </p:spTree>
    <p:extLst>
      <p:ext uri="{BB962C8B-B14F-4D97-AF65-F5344CB8AC3E}">
        <p14:creationId xmlns:p14="http://schemas.microsoft.com/office/powerpoint/2010/main" val="396547851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E9B7E3-EC98-BEAF-3A71-57EF1ACDAA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1CA1E0-2E49-0641-3593-911EBDAAD050}"/>
              </a:ext>
            </a:extLst>
          </p:cNvPr>
          <p:cNvSpPr>
            <a:spLocks noGrp="1"/>
          </p:cNvSpPr>
          <p:nvPr>
            <p:ph type="title"/>
          </p:nvPr>
        </p:nvSpPr>
        <p:spPr/>
        <p:txBody>
          <a:bodyPr/>
          <a:lstStyle/>
          <a:p>
            <a:r>
              <a:rPr lang="en-US" dirty="0" err="1"/>
              <a:t>i</a:t>
            </a:r>
            <a:r>
              <a:rPr lang="en-US" dirty="0"/>
              <a:t> got to do this</a:t>
            </a:r>
          </a:p>
        </p:txBody>
      </p:sp>
      <p:sp>
        <p:nvSpPr>
          <p:cNvPr id="6" name="Content Placeholder 2">
            <a:extLst>
              <a:ext uri="{FF2B5EF4-FFF2-40B4-BE49-F238E27FC236}">
                <a16:creationId xmlns:a16="http://schemas.microsoft.com/office/drawing/2014/main" id="{4C335C1F-3A8F-149F-FA4D-FBCBFCE4FEC6}"/>
              </a:ext>
            </a:extLst>
          </p:cNvPr>
          <p:cNvSpPr txBox="1">
            <a:spLocks/>
          </p:cNvSpPr>
          <p:nvPr/>
        </p:nvSpPr>
        <p:spPr>
          <a:xfrm>
            <a:off x="838200" y="1364344"/>
            <a:ext cx="5257800" cy="498976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cinematography</a:t>
            </a:r>
          </a:p>
          <a:p>
            <a:pPr marL="0" indent="0">
              <a:buFont typeface="Arial" panose="020B0604020202020204" pitchFamily="34" charset="0"/>
              <a:buNone/>
            </a:pPr>
            <a:r>
              <a:rPr lang="en-US" dirty="0"/>
              <a:t>on </a:t>
            </a:r>
          </a:p>
          <a:p>
            <a:pPr marL="0" indent="0">
              <a:buFont typeface="Arial" panose="020B0604020202020204" pitchFamily="34" charset="0"/>
              <a:buNone/>
            </a:pPr>
            <a:r>
              <a:rPr lang="en-US" dirty="0"/>
              <a:t>a </a:t>
            </a:r>
          </a:p>
          <a:p>
            <a:pPr marL="0" indent="0">
              <a:buFont typeface="Arial" panose="020B0604020202020204" pitchFamily="34" charset="0"/>
              <a:buNone/>
            </a:pPr>
            <a:r>
              <a:rPr lang="en-US" dirty="0"/>
              <a:t>budget</a:t>
            </a:r>
          </a:p>
          <a:p>
            <a:pPr marL="0" indent="0">
              <a:buFont typeface="Arial" panose="020B0604020202020204" pitchFamily="34" charset="0"/>
              <a:buNone/>
            </a:pPr>
            <a:r>
              <a:rPr lang="en-US" dirty="0"/>
              <a:t>powered</a:t>
            </a:r>
          </a:p>
          <a:p>
            <a:pPr marL="0" indent="0">
              <a:buFont typeface="Arial" panose="020B0604020202020204" pitchFamily="34" charset="0"/>
              <a:buNone/>
            </a:pPr>
            <a:r>
              <a:rPr lang="en-US" dirty="0"/>
              <a:t>by</a:t>
            </a:r>
          </a:p>
          <a:p>
            <a:pPr marL="0" indent="0">
              <a:buFont typeface="Arial" panose="020B0604020202020204" pitchFamily="34" charset="0"/>
              <a:buNone/>
            </a:pPr>
            <a:r>
              <a:rPr lang="en-US" dirty="0"/>
              <a:t>python</a:t>
            </a:r>
          </a:p>
        </p:txBody>
      </p:sp>
      <p:pic>
        <p:nvPicPr>
          <p:cNvPr id="8" name="Content Placeholder 7" descr="A person in a red dress&#10;&#10;Description automatically generated">
            <a:extLst>
              <a:ext uri="{FF2B5EF4-FFF2-40B4-BE49-F238E27FC236}">
                <a16:creationId xmlns:a16="http://schemas.microsoft.com/office/drawing/2014/main" id="{E28F3FE8-795E-F2E5-DED3-B803AF9E300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6000" y="-794"/>
            <a:ext cx="5487670" cy="6859588"/>
          </a:xfrm>
        </p:spPr>
      </p:pic>
    </p:spTree>
    <p:extLst>
      <p:ext uri="{BB962C8B-B14F-4D97-AF65-F5344CB8AC3E}">
        <p14:creationId xmlns:p14="http://schemas.microsoft.com/office/powerpoint/2010/main" val="66685434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1794A-A066-5983-9616-14495B5F123B}"/>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48C0AC86-63A4-2ED3-401B-847BF64A1730}"/>
              </a:ext>
            </a:extLst>
          </p:cNvPr>
          <p:cNvSpPr>
            <a:spLocks noGrp="1"/>
          </p:cNvSpPr>
          <p:nvPr>
            <p:ph idx="1"/>
          </p:nvPr>
        </p:nvSpPr>
        <p:spPr/>
        <p:txBody>
          <a:bodyPr/>
          <a:lstStyle/>
          <a:p>
            <a:pPr marL="0" indent="0">
              <a:buNone/>
            </a:pPr>
            <a:r>
              <a:rPr lang="en-US" dirty="0"/>
              <a:t>the best cinematography has exceptional control on color</a:t>
            </a:r>
          </a:p>
        </p:txBody>
      </p:sp>
    </p:spTree>
    <p:extLst>
      <p:ext uri="{BB962C8B-B14F-4D97-AF65-F5344CB8AC3E}">
        <p14:creationId xmlns:p14="http://schemas.microsoft.com/office/powerpoint/2010/main" val="92300399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69DC62-FCB6-563D-68A2-5DCD33126B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8D7A55-0087-34FF-D1BA-5D4367EB32AD}"/>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3375AA46-DF04-D93C-BEA0-FCBF99C8874F}"/>
              </a:ext>
            </a:extLst>
          </p:cNvPr>
          <p:cNvSpPr>
            <a:spLocks noGrp="1"/>
          </p:cNvSpPr>
          <p:nvPr>
            <p:ph idx="1"/>
          </p:nvPr>
        </p:nvSpPr>
        <p:spPr/>
        <p:txBody>
          <a:bodyPr/>
          <a:lstStyle/>
          <a:p>
            <a:pPr marL="0" indent="0" algn="r">
              <a:buNone/>
            </a:pPr>
            <a:r>
              <a:rPr lang="en-US" i="1" dirty="0"/>
              <a:t>showcase what inspired the film’s cinematography</a:t>
            </a:r>
          </a:p>
        </p:txBody>
      </p:sp>
    </p:spTree>
    <p:extLst>
      <p:ext uri="{BB962C8B-B14F-4D97-AF65-F5344CB8AC3E}">
        <p14:creationId xmlns:p14="http://schemas.microsoft.com/office/powerpoint/2010/main" val="325069321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5127</TotalTime>
  <Words>1531</Words>
  <Application>Microsoft Office PowerPoint</Application>
  <PresentationFormat>Widescreen</PresentationFormat>
  <Paragraphs>245</Paragraphs>
  <Slides>46</Slides>
  <Notes>46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Inter Extra Light</vt:lpstr>
      <vt:lpstr>Arial Nova Light</vt:lpstr>
      <vt:lpstr>Garamond</vt:lpstr>
      <vt:lpstr>Arial</vt:lpstr>
      <vt:lpstr>Calibri</vt:lpstr>
      <vt:lpstr>Office Theme</vt:lpstr>
      <vt:lpstr>PowerPoint Presentation</vt:lpstr>
      <vt:lpstr>K-MEANS &amp; FRIENDS</vt:lpstr>
      <vt:lpstr>Outline</vt:lpstr>
      <vt:lpstr>motivation</vt:lpstr>
      <vt:lpstr>quantization, clustering, k-means and friends</vt:lpstr>
      <vt:lpstr>movie</vt:lpstr>
      <vt:lpstr>i got to do this</vt:lpstr>
      <vt:lpstr>first principles</vt:lpstr>
      <vt:lpstr>first principles</vt:lpstr>
      <vt:lpstr>first principles - colors</vt:lpstr>
      <vt:lpstr>first principles - colors</vt:lpstr>
      <vt:lpstr>first principles - colors</vt:lpstr>
      <vt:lpstr>first principles - colors</vt:lpstr>
      <vt:lpstr>pre-production</vt:lpstr>
      <vt:lpstr>pre-production</vt:lpstr>
      <vt:lpstr>pre-production</vt:lpstr>
      <vt:lpstr>pre-production</vt:lpstr>
      <vt:lpstr>pre-production</vt:lpstr>
      <vt:lpstr>key insight</vt:lpstr>
      <vt:lpstr>key insight</vt:lpstr>
      <vt:lpstr>how do you pick the colors?</vt:lpstr>
      <vt:lpstr>.</vt:lpstr>
      <vt:lpstr>math*</vt:lpstr>
      <vt:lpstr>naïve explainer</vt:lpstr>
      <vt:lpstr>naïve explainer</vt:lpstr>
      <vt:lpstr>naïve explainer</vt:lpstr>
      <vt:lpstr>steps</vt:lpstr>
      <vt:lpstr>steps</vt:lpstr>
      <vt:lpstr>steps</vt:lpstr>
      <vt:lpstr>steps</vt:lpstr>
      <vt:lpstr>steps</vt:lpstr>
      <vt:lpstr>steps</vt:lpstr>
      <vt:lpstr>framework</vt:lpstr>
      <vt:lpstr>framework</vt:lpstr>
      <vt:lpstr>framework</vt:lpstr>
      <vt:lpstr>framework</vt:lpstr>
      <vt:lpstr>framework</vt:lpstr>
      <vt:lpstr>framework</vt:lpstr>
      <vt:lpstr>how?</vt:lpstr>
      <vt:lpstr>method</vt:lpstr>
      <vt:lpstr>tech stack</vt:lpstr>
      <vt:lpstr>tech stack</vt:lpstr>
      <vt:lpstr>code</vt:lpstr>
      <vt:lpstr>MORE</vt:lpstr>
      <vt:lpstr>open-source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Shaurya Agarwal</dc:creator>
  <cp:lastModifiedBy>Shaurya Agarwal</cp:lastModifiedBy>
  <cp:revision>171</cp:revision>
  <dcterms:created xsi:type="dcterms:W3CDTF">2024-01-06T10:29:00Z</dcterms:created>
  <dcterms:modified xsi:type="dcterms:W3CDTF">2024-04-06T21:21:33Z</dcterms:modified>
</cp:coreProperties>
</file>

<file path=docProps/thumbnail.jpeg>
</file>